
<file path=[Content_Types].xml><?xml version="1.0" encoding="utf-8"?>
<Types xmlns="http://schemas.openxmlformats.org/package/2006/content-types">
  <Default Extension="jpeg" ContentType="image/jpeg"/>
  <Default Extension="JPG" ContentType="image/.jp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9" r:id="rId5"/>
    <p:sldId id="260" r:id="rId6"/>
    <p:sldId id="1031" r:id="rId7"/>
    <p:sldId id="2262" r:id="rId8"/>
    <p:sldId id="272" r:id="rId9"/>
    <p:sldId id="2295" r:id="rId10"/>
    <p:sldId id="2294" r:id="rId11"/>
    <p:sldId id="2280" r:id="rId12"/>
    <p:sldId id="2309" r:id="rId13"/>
    <p:sldId id="993" r:id="rId14"/>
    <p:sldId id="2296" r:id="rId15"/>
    <p:sldId id="1025" r:id="rId16"/>
    <p:sldId id="2306" r:id="rId17"/>
    <p:sldId id="2307" r:id="rId18"/>
    <p:sldId id="1026" r:id="rId19"/>
    <p:sldId id="2308" r:id="rId20"/>
    <p:sldId id="2297" r:id="rId21"/>
    <p:sldId id="343" r:id="rId22"/>
    <p:sldId id="2298"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D7FF"/>
    <a:srgbClr val="7EF2EF"/>
    <a:srgbClr val="62FFFF"/>
    <a:srgbClr val="122041"/>
    <a:srgbClr val="1B82FF"/>
    <a:srgbClr val="A9DB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snapToGrid="0" showGuides="1">
      <p:cViewPr varScale="1">
        <p:scale>
          <a:sx n="94" d="100"/>
          <a:sy n="94" d="100"/>
        </p:scale>
        <p:origin x="66" y="258"/>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759886601066"/>
          <c:y val="0.0904946814097342"/>
          <c:w val="0.582492154388689"/>
          <c:h val="0.873738231583034"/>
        </c:manualLayout>
      </c:layout>
      <c:radarChart>
        <c:radarStyle val="filled"/>
        <c:varyColors val="0"/>
        <c:ser>
          <c:idx val="0"/>
          <c:order val="0"/>
          <c:tx>
            <c:strRef>
              <c:f>Sheet1!$B$1</c:f>
              <c:strCache>
                <c:ptCount val="1"/>
                <c:pt idx="0">
                  <c:v>Series 1</c:v>
                </c:pt>
              </c:strCache>
            </c:strRef>
          </c:tx>
          <c:spPr>
            <a:solidFill>
              <a:schemeClr val="accent1">
                <a:alpha val="50196"/>
              </a:schemeClr>
            </a:solidFill>
            <a:ln w="25400">
              <a:solidFill>
                <a:schemeClr val="accent1"/>
              </a:solidFill>
              <a:prstDash val="sysDot"/>
            </a:ln>
            <a:effectLst/>
          </c:spPr>
          <c:marker>
            <c:symbol val="none"/>
          </c:marker>
          <c:dLbls>
            <c:dLbl>
              <c:idx val="0"/>
              <c:layout>
                <c:manualLayout>
                  <c:x val="-8.26571058994849e-17"/>
                  <c:y val="0.0438568324011666"/>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62867616620239"/>
                  <c:y val="0.0151654394203984"/>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242647030726374"/>
                  <c:y val="-0.030330878840796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202205858938645"/>
                  <c:y val="-0.0424632303771156"/>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222426444832509"/>
                  <c:y val="0.0121323515363187"/>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mn-lt"/>
                    <a:ea typeface="+mn-ea"/>
                    <a:cs typeface="+mn-ea"/>
                    <a:sym typeface="+mn-lt"/>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ser>
        <c:dLbls>
          <c:showLegendKey val="0"/>
          <c:showVal val="0"/>
          <c:showCatName val="0"/>
          <c:showSerName val="0"/>
          <c:showPercent val="0"/>
          <c:showBubbleSize val="0"/>
        </c:dLbls>
        <c:axId val="-655686816"/>
        <c:axId val="-655690080"/>
      </c:radarChart>
      <c:catAx>
        <c:axId val="-655686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655690080"/>
        <c:crosses val="autoZero"/>
        <c:auto val="1"/>
        <c:lblAlgn val="ctr"/>
        <c:lblOffset val="100"/>
        <c:noMultiLvlLbl val="0"/>
      </c:catAx>
      <c:valAx>
        <c:axId val="-655690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655686816"/>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2399E-FDD6-42A3-A8D6-698EDD7E79B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C107C2-CAAF-40B4-956B-0C35C97DB5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CE978-7DFC-464E-8C13-08B2C5A69D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CE978-7DFC-464E-8C13-08B2C5A69D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4B896A4-7FFB-43D6-BBA3-47E161E094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D78E07-1C62-4AE1-A6D0-3C7016496145}" type="slidenum">
              <a:rPr lang="zh-CN" altLang="en-US" smtClean="0"/>
            </a:fld>
            <a:endParaRPr lang="zh-CN" altLang="en-US"/>
          </a:p>
        </p:txBody>
      </p:sp>
    </p:spTree>
  </p:cSld>
  <p:clrMapOvr>
    <a:masterClrMapping/>
  </p:clrMapOvr>
  <p:transition spd="med" advClick="0" advTm="300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ablet_ipad">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7209402" y="1480827"/>
            <a:ext cx="3169191" cy="3976373"/>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ransition spd="med" advClick="0" advTm="300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c-Mockup">
    <p:spTree>
      <p:nvGrpSpPr>
        <p:cNvPr id="1" name=""/>
        <p:cNvGrpSpPr/>
        <p:nvPr/>
      </p:nvGrpSpPr>
      <p:grpSpPr>
        <a:xfrm>
          <a:off x="0" y="0"/>
          <a:ext cx="0" cy="0"/>
          <a:chOff x="0" y="0"/>
          <a:chExt cx="0" cy="0"/>
        </a:xfrm>
      </p:grpSpPr>
      <p:sp>
        <p:nvSpPr>
          <p:cNvPr id="6" name="Picture Placeholder 13"/>
          <p:cNvSpPr>
            <a:spLocks noGrp="1"/>
          </p:cNvSpPr>
          <p:nvPr>
            <p:ph type="pic" sz="quarter" idx="13"/>
          </p:nvPr>
        </p:nvSpPr>
        <p:spPr>
          <a:xfrm>
            <a:off x="1264253" y="1925686"/>
            <a:ext cx="4083839" cy="2316115"/>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ransition spd="med" advClick="0" advTm="3000">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tandart Slide">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2" name="Title Text"/>
          <p:cNvSpPr txBox="1">
            <a:spLocks noGrp="1"/>
          </p:cNvSpPr>
          <p:nvPr>
            <p:ph type="title" hasCustomPrompt="1"/>
          </p:nvPr>
        </p:nvSpPr>
        <p:spPr>
          <a:prstGeom prst="rect">
            <a:avLst/>
          </a:prstGeom>
        </p:spPr>
        <p:txBody>
          <a:bodyPr/>
          <a:lstStyle/>
          <a:p>
            <a:r>
              <a:t>Title Text</a:t>
            </a:r>
          </a:p>
        </p:txBody>
      </p:sp>
    </p:spTree>
  </p:cSld>
  <p:clrMapOvr>
    <a:masterClrMapping/>
  </p:clrMapOvr>
  <p:transition spd="med" advClick="0" advTm="3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4B896A4-7FFB-43D6-BBA3-47E161E094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D78E07-1C62-4AE1-A6D0-3C7016496145}" type="slidenum">
              <a:rPr lang="zh-CN" altLang="en-US" smtClean="0"/>
            </a:fld>
            <a:endParaRPr lang="zh-CN" altLang="en-US"/>
          </a:p>
        </p:txBody>
      </p:sp>
    </p:spTree>
  </p:cSld>
  <p:clrMapOvr>
    <a:masterClrMapping/>
  </p:clrMapOvr>
  <p:transition spd="med" advClick="0" advTm="3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B896A4-7FFB-43D6-BBA3-47E161E0940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D78E07-1C62-4AE1-A6D0-3C7016496145}" type="slidenum">
              <a:rPr lang="zh-CN" altLang="en-US" smtClean="0"/>
            </a:fld>
            <a:endParaRPr lang="zh-CN" altLang="en-US"/>
          </a:p>
        </p:txBody>
      </p:sp>
    </p:spTree>
  </p:cSld>
  <p:clrMapOvr>
    <a:masterClrMapping/>
  </p:clrMapOvr>
  <p:transition spd="med" advClick="0" advTm="30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Tree>
  </p:cSld>
  <p:clrMapOvr>
    <a:masterClrMapping/>
  </p:clrMapOvr>
  <p:transition spd="med" advClick="0" advTm="30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3" y="-1"/>
            <a:ext cx="12192003" cy="4953001"/>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Tree>
  </p:cSld>
  <p:clrMapOvr>
    <a:masterClrMapping/>
  </p:clrMapOvr>
  <p:transition spd="med" advClick="0" advTm="300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4" name="Рисунок 13"/>
          <p:cNvSpPr>
            <a:spLocks noGrp="1"/>
          </p:cNvSpPr>
          <p:nvPr>
            <p:ph type="pic" sz="quarter" idx="10"/>
          </p:nvPr>
        </p:nvSpPr>
        <p:spPr>
          <a:xfrm>
            <a:off x="0" y="-1"/>
            <a:ext cx="12192000" cy="6858000"/>
          </a:xfrm>
          <a:prstGeom prst="rect">
            <a:avLst/>
          </a:prstGeom>
          <a:solidFill>
            <a:schemeClr val="accent2">
              <a:alpha val="23000"/>
            </a:schemeClr>
          </a:solidFill>
        </p:spPr>
        <p:txBody>
          <a:bodyPr anchor="ctr"/>
          <a:lstStyle>
            <a:lvl1pPr marL="0" indent="0" algn="ctr">
              <a:buNone/>
              <a:defRPr sz="1005" baseline="0">
                <a:solidFill>
                  <a:schemeClr val="tx1"/>
                </a:solidFill>
              </a:defRPr>
            </a:lvl1pPr>
          </a:lstStyle>
          <a:p>
            <a:endParaRPr lang="en-US" dirty="0"/>
          </a:p>
        </p:txBody>
      </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100000" fill="hold" grpId="0" nodeType="withEffect">
                                  <p:stCondLst>
                                    <p:cond delay="0"/>
                                  </p:stCondLst>
                                  <p:childTnLst>
                                    <p:animScale>
                                      <p:cBhvr>
                                        <p:cTn id="6" dur="500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204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896A4-7FFB-43D6-BBA3-47E161E0940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78E07-1C62-4AE1-A6D0-3C701649614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advClick="0" advTm="300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xml"/><Relationship Id="rId3" Type="http://schemas.openxmlformats.org/officeDocument/2006/relationships/themeOverride" Target="../theme/themeOverride10.xml"/><Relationship Id="rId2" Type="http://schemas.openxmlformats.org/officeDocument/2006/relationships/image" Target="../media/image13.jpe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hemeOverride" Target="../theme/themeOverride11.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themeOverride" Target="../theme/themeOverride1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jpe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xml"/><Relationship Id="rId2" Type="http://schemas.openxmlformats.org/officeDocument/2006/relationships/themeOverride" Target="../theme/themeOverride13.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hemeOverride" Target="../theme/themeOverride14.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0.xml"/><Relationship Id="rId3" Type="http://schemas.openxmlformats.org/officeDocument/2006/relationships/themeOverride" Target="../theme/themeOverride15.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hemeOverride" Target="../theme/themeOverride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themeOverride" Target="../theme/themeOverride4.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1.xml"/><Relationship Id="rId2" Type="http://schemas.openxmlformats.org/officeDocument/2006/relationships/themeOverride" Target="../theme/themeOverride5.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themeOverride" Target="../theme/themeOverride6.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hemeOverride" Target="../theme/themeOverride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hemeOverride" Target="../theme/themeOverride8.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51414" r="30051"/>
          <a:stretch>
            <a:fillRect/>
          </a:stretch>
        </p:blipFill>
        <p:spPr>
          <a:xfrm>
            <a:off x="-2294" y="0"/>
            <a:ext cx="12194294" cy="6858000"/>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3281"/>
          <a:stretch>
            <a:fillRect/>
          </a:stretch>
        </p:blipFill>
        <p:spPr>
          <a:xfrm>
            <a:off x="4514894" y="3276600"/>
            <a:ext cx="7905705" cy="3836180"/>
          </a:xfrm>
          <a:prstGeom prst="rect">
            <a:avLst/>
          </a:prstGeom>
        </p:spPr>
      </p:pic>
      <p:sp>
        <p:nvSpPr>
          <p:cNvPr id="20" name="文本框 19"/>
          <p:cNvSpPr txBox="1"/>
          <p:nvPr/>
        </p:nvSpPr>
        <p:spPr>
          <a:xfrm>
            <a:off x="1421372" y="3337045"/>
            <a:ext cx="6050280" cy="1106805"/>
          </a:xfrm>
          <a:prstGeom prst="rect">
            <a:avLst/>
          </a:prstGeom>
          <a:noFill/>
        </p:spPr>
        <p:txBody>
          <a:bodyPr wrap="none" rtlCol="0">
            <a:spAutoFit/>
            <a:scene3d>
              <a:camera prst="orthographicFront"/>
              <a:lightRig rig="threePt" dir="t"/>
            </a:scene3d>
          </a:bodyPr>
          <a:lstStyle/>
          <a:p>
            <a:pPr algn="ctr"/>
            <a:r>
              <a:rPr lang="zh-CN" altLang="en-US" sz="6600" b="1" dirty="0">
                <a:gradFill flip="none" rotWithShape="1">
                  <a:gsLst>
                    <a:gs pos="0">
                      <a:srgbClr val="62FFFF"/>
                    </a:gs>
                    <a:gs pos="100000">
                      <a:srgbClr val="0D69FF"/>
                    </a:gs>
                  </a:gsLst>
                  <a:lin ang="2700000" scaled="1"/>
                  <a:tileRect/>
                </a:gradFill>
                <a:cs typeface="+mn-ea"/>
                <a:sym typeface="+mn-lt"/>
              </a:rPr>
              <a:t>物体识别</a:t>
            </a:r>
            <a:r>
              <a:rPr lang="zh-CN" altLang="en-US" sz="6600" b="1" dirty="0">
                <a:gradFill flip="none" rotWithShape="1">
                  <a:gsLst>
                    <a:gs pos="0">
                      <a:srgbClr val="62FFFF"/>
                    </a:gs>
                    <a:gs pos="100000">
                      <a:srgbClr val="0D69FF"/>
                    </a:gs>
                  </a:gsLst>
                  <a:lin ang="2700000" scaled="1"/>
                  <a:tileRect/>
                </a:gradFill>
                <a:cs typeface="+mn-ea"/>
                <a:sym typeface="+mn-lt"/>
              </a:rPr>
              <a:t>与跟踪</a:t>
            </a:r>
            <a:endParaRPr lang="zh-CN" altLang="en-US" sz="6600" b="1" dirty="0">
              <a:gradFill flip="none" rotWithShape="1">
                <a:gsLst>
                  <a:gs pos="0">
                    <a:srgbClr val="62FFFF"/>
                  </a:gs>
                  <a:gs pos="100000">
                    <a:srgbClr val="0D69FF"/>
                  </a:gs>
                </a:gsLst>
                <a:lin ang="2700000" scaled="1"/>
                <a:tileRect/>
              </a:gradFill>
              <a:cs typeface="+mn-ea"/>
              <a:sym typeface="+mn-lt"/>
            </a:endParaRPr>
          </a:p>
        </p:txBody>
      </p:sp>
      <p:sp>
        <p:nvSpPr>
          <p:cNvPr id="21" name="文本框 20"/>
          <p:cNvSpPr txBox="1"/>
          <p:nvPr/>
        </p:nvSpPr>
        <p:spPr>
          <a:xfrm>
            <a:off x="1059985" y="2067041"/>
            <a:ext cx="8559800" cy="922020"/>
          </a:xfrm>
          <a:prstGeom prst="rect">
            <a:avLst/>
          </a:prstGeom>
          <a:noFill/>
        </p:spPr>
        <p:txBody>
          <a:bodyPr wrap="none" rtlCol="0">
            <a:spAutoFit/>
            <a:scene3d>
              <a:camera prst="orthographicFront"/>
              <a:lightRig rig="threePt" dir="t"/>
            </a:scene3d>
          </a:bodyPr>
          <a:lstStyle/>
          <a:p>
            <a:pPr algn="ctr"/>
            <a:r>
              <a:rPr lang="zh-CN" altLang="en-US" sz="5400" dirty="0">
                <a:gradFill flip="none" rotWithShape="1">
                  <a:gsLst>
                    <a:gs pos="0">
                      <a:srgbClr val="62FFFF"/>
                    </a:gs>
                    <a:gs pos="100000">
                      <a:srgbClr val="0D69FF"/>
                    </a:gs>
                  </a:gsLst>
                  <a:lin ang="2700000" scaled="1"/>
                  <a:tileRect/>
                </a:gradFill>
                <a:latin typeface="微软雅黑" panose="020B0503020204020204" pitchFamily="34" charset="-122"/>
                <a:ea typeface="微软雅黑" panose="020B0503020204020204" pitchFamily="34" charset="-122"/>
                <a:cs typeface="微软雅黑" panose="020B0503020204020204" pitchFamily="34" charset="-122"/>
                <a:sym typeface="+mn-lt"/>
              </a:rPr>
              <a:t>基于</a:t>
            </a:r>
            <a:r>
              <a:rPr lang="en-US" altLang="zh-CN" sz="5400" dirty="0">
                <a:gradFill flip="none" rotWithShape="1">
                  <a:gsLst>
                    <a:gs pos="0">
                      <a:srgbClr val="62FFFF"/>
                    </a:gs>
                    <a:gs pos="100000">
                      <a:srgbClr val="0D69FF"/>
                    </a:gs>
                  </a:gsLst>
                  <a:lin ang="2700000" scaled="1"/>
                  <a:tileRect/>
                </a:gradFill>
                <a:latin typeface="微软雅黑" panose="020B0503020204020204" pitchFamily="34" charset="-122"/>
                <a:ea typeface="微软雅黑" panose="020B0503020204020204" pitchFamily="34" charset="-122"/>
                <a:cs typeface="微软雅黑" panose="020B0503020204020204" pitchFamily="34" charset="-122"/>
                <a:sym typeface="+mn-lt"/>
              </a:rPr>
              <a:t>YOLOv5</a:t>
            </a:r>
            <a:r>
              <a:rPr lang="zh-CN" altLang="en-US" sz="5400" dirty="0">
                <a:gradFill flip="none" rotWithShape="1">
                  <a:gsLst>
                    <a:gs pos="0">
                      <a:srgbClr val="62FFFF"/>
                    </a:gs>
                    <a:gs pos="100000">
                      <a:srgbClr val="0D69FF"/>
                    </a:gs>
                  </a:gsLst>
                  <a:lin ang="2700000" scaled="1"/>
                  <a:tileRect/>
                </a:gradFill>
                <a:latin typeface="微软雅黑" panose="020B0503020204020204" pitchFamily="34" charset="-122"/>
                <a:ea typeface="微软雅黑" panose="020B0503020204020204" pitchFamily="34" charset="-122"/>
                <a:cs typeface="微软雅黑" panose="020B0503020204020204" pitchFamily="34" charset="-122"/>
                <a:sym typeface="+mn-lt"/>
              </a:rPr>
              <a:t>和</a:t>
            </a:r>
            <a:r>
              <a:rPr lang="en-US" altLang="zh-CN" sz="5400" dirty="0">
                <a:gradFill flip="none" rotWithShape="1">
                  <a:gsLst>
                    <a:gs pos="0">
                      <a:srgbClr val="62FFFF"/>
                    </a:gs>
                    <a:gs pos="100000">
                      <a:srgbClr val="0D69FF"/>
                    </a:gs>
                  </a:gsLst>
                  <a:lin ang="2700000" scaled="1"/>
                  <a:tileRect/>
                </a:gradFill>
                <a:latin typeface="微软雅黑" panose="020B0503020204020204" pitchFamily="34" charset="-122"/>
                <a:ea typeface="微软雅黑" panose="020B0503020204020204" pitchFamily="34" charset="-122"/>
                <a:cs typeface="微软雅黑" panose="020B0503020204020204" pitchFamily="34" charset="-122"/>
                <a:sym typeface="+mn-lt"/>
              </a:rPr>
              <a:t>Deepsort</a:t>
            </a:r>
            <a:r>
              <a:rPr lang="zh-CN" altLang="en-US" sz="5400" dirty="0">
                <a:gradFill flip="none" rotWithShape="1">
                  <a:gsLst>
                    <a:gs pos="0">
                      <a:srgbClr val="62FFFF"/>
                    </a:gs>
                    <a:gs pos="100000">
                      <a:srgbClr val="0D69FF"/>
                    </a:gs>
                  </a:gsLst>
                  <a:lin ang="2700000" scaled="1"/>
                  <a:tileRect/>
                </a:gradFill>
                <a:latin typeface="微软雅黑" panose="020B0503020204020204" pitchFamily="34" charset="-122"/>
                <a:ea typeface="微软雅黑" panose="020B0503020204020204" pitchFamily="34" charset="-122"/>
                <a:cs typeface="微软雅黑" panose="020B0503020204020204" pitchFamily="34" charset="-122"/>
                <a:sym typeface="+mn-lt"/>
              </a:rPr>
              <a:t>的</a:t>
            </a:r>
            <a:endParaRPr lang="zh-CN" altLang="en-US" sz="5400" dirty="0">
              <a:gradFill flip="none" rotWithShape="1">
                <a:gsLst>
                  <a:gs pos="0">
                    <a:srgbClr val="62FFFF"/>
                  </a:gs>
                  <a:gs pos="100000">
                    <a:srgbClr val="0D69FF"/>
                  </a:gs>
                </a:gsLst>
                <a:lin ang="2700000" scaled="1"/>
                <a:tileRect/>
              </a:gra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22" name="直接连接符 21"/>
          <p:cNvCxnSpPr/>
          <p:nvPr/>
        </p:nvCxnSpPr>
        <p:spPr>
          <a:xfrm>
            <a:off x="1115274" y="2231610"/>
            <a:ext cx="54216" cy="2453608"/>
          </a:xfrm>
          <a:prstGeom prst="line">
            <a:avLst/>
          </a:prstGeom>
          <a:ln w="63500">
            <a:solidFill>
              <a:srgbClr val="0D69FF"/>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445774" y="4320820"/>
            <a:ext cx="6001475" cy="645160"/>
          </a:xfrm>
          <a:prstGeom prst="rect">
            <a:avLst/>
          </a:prstGeom>
          <a:noFill/>
        </p:spPr>
        <p:txBody>
          <a:bodyPr wrap="square" rtlCol="0">
            <a:spAutoFit/>
            <a:scene3d>
              <a:camera prst="orthographicFront"/>
              <a:lightRig rig="threePt" dir="t"/>
            </a:scene3d>
          </a:bodyPr>
          <a:lstStyle/>
          <a:p>
            <a:pPr algn="dist"/>
            <a:endParaRPr lang="en-US" altLang="zh-CN" dirty="0">
              <a:gradFill>
                <a:gsLst>
                  <a:gs pos="0">
                    <a:srgbClr val="62FFFF"/>
                  </a:gs>
                  <a:gs pos="100000">
                    <a:srgbClr val="0D69FF"/>
                  </a:gs>
                </a:gsLst>
                <a:lin ang="2700000" scaled="1"/>
              </a:gradFill>
              <a:cs typeface="+mn-ea"/>
              <a:sym typeface="+mn-lt"/>
            </a:endParaRPr>
          </a:p>
          <a:p>
            <a:pPr algn="dist"/>
            <a:r>
              <a:rPr lang="en-US" altLang="zh-CN" dirty="0">
                <a:gradFill>
                  <a:gsLst>
                    <a:gs pos="0">
                      <a:srgbClr val="62FFFF"/>
                    </a:gs>
                    <a:gs pos="100000">
                      <a:srgbClr val="0D69FF"/>
                    </a:gs>
                  </a:gsLst>
                  <a:lin ang="2700000" scaled="1"/>
                </a:gradFill>
                <a:cs typeface="+mn-ea"/>
                <a:sym typeface="+mn-lt"/>
              </a:rPr>
              <a:t>Object recognition and Tracking</a:t>
            </a:r>
            <a:endParaRPr lang="en-US" altLang="zh-CN" dirty="0">
              <a:gradFill>
                <a:gsLst>
                  <a:gs pos="0">
                    <a:srgbClr val="62FFFF"/>
                  </a:gs>
                  <a:gs pos="100000">
                    <a:srgbClr val="0D69FF"/>
                  </a:gs>
                </a:gsLst>
                <a:lin ang="2700000" scaled="1"/>
              </a:gradFill>
              <a:cs typeface="+mn-ea"/>
              <a:sym typeface="+mn-lt"/>
            </a:endParaRPr>
          </a:p>
        </p:txBody>
      </p:sp>
      <p:grpSp>
        <p:nvGrpSpPr>
          <p:cNvPr id="2" name="组合 1"/>
          <p:cNvGrpSpPr/>
          <p:nvPr/>
        </p:nvGrpSpPr>
        <p:grpSpPr>
          <a:xfrm>
            <a:off x="9289765" y="1948099"/>
            <a:ext cx="413539" cy="413240"/>
            <a:chOff x="4155790" y="2053509"/>
            <a:chExt cx="413539" cy="413240"/>
          </a:xfrm>
        </p:grpSpPr>
        <p:grpSp>
          <p:nvGrpSpPr>
            <p:cNvPr id="37" name="组合 36"/>
            <p:cNvGrpSpPr/>
            <p:nvPr/>
          </p:nvGrpSpPr>
          <p:grpSpPr>
            <a:xfrm>
              <a:off x="4155790" y="2183506"/>
              <a:ext cx="266582" cy="283243"/>
              <a:chOff x="4389120" y="2293620"/>
              <a:chExt cx="609600" cy="647700"/>
            </a:xfrm>
          </p:grpSpPr>
          <p:cxnSp>
            <p:nvCxnSpPr>
              <p:cNvPr id="34" name="直接连接符 3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302747" y="2053509"/>
              <a:ext cx="266582" cy="283243"/>
              <a:chOff x="4389120" y="2293620"/>
              <a:chExt cx="609600" cy="647700"/>
            </a:xfrm>
          </p:grpSpPr>
          <p:cxnSp>
            <p:nvCxnSpPr>
              <p:cNvPr id="39" name="直接连接符 3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pic>
        <p:nvPicPr>
          <p:cNvPr id="49" name="图片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20533979">
            <a:off x="5181015" y="2560430"/>
            <a:ext cx="8253968" cy="6552381"/>
          </a:xfrm>
          <a:custGeom>
            <a:avLst/>
            <a:gdLst>
              <a:gd name="connsiteX0" fmla="*/ 8253968 w 8253968"/>
              <a:gd name="connsiteY0" fmla="*/ 0 h 6552381"/>
              <a:gd name="connsiteX1" fmla="*/ 8253968 w 8253968"/>
              <a:gd name="connsiteY1" fmla="*/ 6552381 h 6552381"/>
              <a:gd name="connsiteX2" fmla="*/ 6105636 w 8253968"/>
              <a:gd name="connsiteY2" fmla="*/ 6552381 h 6552381"/>
              <a:gd name="connsiteX3" fmla="*/ 6552605 w 8253968"/>
              <a:gd name="connsiteY3" fmla="*/ 5157478 h 6552381"/>
              <a:gd name="connsiteX4" fmla="*/ 0 w 8253968"/>
              <a:gd name="connsiteY4" fmla="*/ 3057827 h 6552381"/>
              <a:gd name="connsiteX5" fmla="*/ 0 w 8253968"/>
              <a:gd name="connsiteY5" fmla="*/ 0 h 655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3968" h="6552381">
                <a:moveTo>
                  <a:pt x="8253968" y="0"/>
                </a:moveTo>
                <a:lnTo>
                  <a:pt x="8253968" y="6552381"/>
                </a:lnTo>
                <a:lnTo>
                  <a:pt x="6105636" y="6552381"/>
                </a:lnTo>
                <a:lnTo>
                  <a:pt x="6552605" y="5157478"/>
                </a:lnTo>
                <a:lnTo>
                  <a:pt x="0" y="3057827"/>
                </a:lnTo>
                <a:lnTo>
                  <a:pt x="0" y="0"/>
                </a:lnTo>
                <a:close/>
              </a:path>
            </a:pathLst>
          </a:custGeom>
        </p:spPr>
      </p:pic>
      <p:pic>
        <p:nvPicPr>
          <p:cNvPr id="51" name="图片 50"/>
          <p:cNvPicPr>
            <a:picLocks noChangeAspect="1"/>
          </p:cNvPicPr>
          <p:nvPr/>
        </p:nvPicPr>
        <p:blipFill rotWithShape="1">
          <a:blip r:embed="rId4" cstate="print">
            <a:extLst>
              <a:ext uri="{28A0092B-C50C-407E-A947-70E740481C1C}">
                <a14:useLocalDpi xmlns:a14="http://schemas.microsoft.com/office/drawing/2010/main" val="0"/>
              </a:ext>
            </a:extLst>
          </a:blip>
          <a:srcRect l="25095" b="49513"/>
          <a:stretch>
            <a:fillRect/>
          </a:stretch>
        </p:blipFill>
        <p:spPr>
          <a:xfrm rot="10800000">
            <a:off x="6354121" y="-1"/>
            <a:ext cx="5837879" cy="3934843"/>
          </a:xfrm>
          <a:prstGeom prst="rect">
            <a:avLst/>
          </a:prstGeom>
        </p:spPr>
      </p:pic>
      <p:pic>
        <p:nvPicPr>
          <p:cNvPr id="55" name="图片 54"/>
          <p:cNvPicPr>
            <a:picLocks noChangeAspect="1"/>
          </p:cNvPicPr>
          <p:nvPr/>
        </p:nvPicPr>
        <p:blipFill rotWithShape="1">
          <a:blip r:embed="rId5" cstate="print">
            <a:extLst>
              <a:ext uri="{28A0092B-C50C-407E-A947-70E740481C1C}">
                <a14:useLocalDpi xmlns:a14="http://schemas.microsoft.com/office/drawing/2010/main" val="0"/>
              </a:ext>
            </a:extLst>
          </a:blip>
          <a:srcRect l="38159" b="45837"/>
          <a:stretch>
            <a:fillRect/>
          </a:stretch>
        </p:blipFill>
        <p:spPr>
          <a:xfrm rot="5400000">
            <a:off x="218944" y="-218911"/>
            <a:ext cx="3276600" cy="3714490"/>
          </a:xfrm>
          <a:prstGeom prst="rect">
            <a:avLst/>
          </a:prstGeom>
        </p:spPr>
      </p:pic>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anim calcmode="lin" valueType="num">
                                      <p:cBhvr>
                                        <p:cTn id="10" dur="500" fill="hold"/>
                                        <p:tgtEl>
                                          <p:spTgt spid="21"/>
                                        </p:tgtEl>
                                        <p:attrNameLst>
                                          <p:attrName>ppt_x</p:attrName>
                                        </p:attrNameLst>
                                      </p:cBhvr>
                                      <p:tavLst>
                                        <p:tav tm="0">
                                          <p:val>
                                            <p:fltVal val="0.5"/>
                                          </p:val>
                                        </p:tav>
                                        <p:tav tm="100000">
                                          <p:val>
                                            <p:strVal val="#ppt_x"/>
                                          </p:val>
                                        </p:tav>
                                      </p:tavLst>
                                    </p:anim>
                                    <p:anim calcmode="lin" valueType="num">
                                      <p:cBhvr>
                                        <p:cTn id="11" dur="500" fill="hold"/>
                                        <p:tgtEl>
                                          <p:spTgt spid="21"/>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fltVal val="0"/>
                                          </p:val>
                                        </p:tav>
                                        <p:tav tm="100000">
                                          <p:val>
                                            <p:strVal val="#ppt_h"/>
                                          </p:val>
                                        </p:tav>
                                      </p:tavLst>
                                    </p:anim>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fltVal val="0.5"/>
                                          </p:val>
                                        </p:tav>
                                        <p:tav tm="100000">
                                          <p:val>
                                            <p:strVal val="#ppt_x"/>
                                          </p:val>
                                        </p:tav>
                                      </p:tavLst>
                                    </p:anim>
                                    <p:anim calcmode="lin" valueType="num">
                                      <p:cBhvr>
                                        <p:cTn id="19" dur="500" fill="hold"/>
                                        <p:tgtEl>
                                          <p:spTgt spid="20"/>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16" presetClass="entr" presetSubtype="21"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down)">
                                      <p:cBhvr>
                                        <p:cTn id="4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567690" y="521335"/>
            <a:ext cx="7313295" cy="366395"/>
          </a:xfrm>
        </p:spPr>
        <p:txBody>
          <a:bodyPr>
            <a:normAutofit fontScale="90000"/>
          </a:bodyPr>
          <a:p>
            <a:pPr algn="l"/>
            <a:r>
              <a:rPr lang="zh-CN" altLang="en-US" sz="4000">
                <a:ln/>
                <a:solidFill>
                  <a:schemeClr val="accent1"/>
                </a:solidFill>
                <a:effectLst>
                  <a:outerShdw blurRad="38100" dist="25400" dir="5400000" algn="ctr" rotWithShape="0">
                    <a:srgbClr val="6E747A">
                      <a:alpha val="43000"/>
                    </a:srgbClr>
                  </a:outerShdw>
                </a:effectLst>
              </a:rPr>
              <a:t>部分代码一览</a:t>
            </a:r>
            <a:endParaRPr lang="zh-CN" altLang="en-US" sz="4000">
              <a:ln/>
              <a:solidFill>
                <a:schemeClr val="accent1"/>
              </a:solidFill>
              <a:effectLst>
                <a:outerShdw blurRad="38100" dist="25400" dir="5400000" algn="ctr" rotWithShape="0">
                  <a:srgbClr val="6E747A">
                    <a:alpha val="43000"/>
                  </a:srgbClr>
                </a:outerShdw>
              </a:effectLst>
            </a:endParaRPr>
          </a:p>
        </p:txBody>
      </p:sp>
      <p:pic>
        <p:nvPicPr>
          <p:cNvPr id="4" name="图片 3" descr="SX_VUX3MCBTAY~H8G3C6DZV"/>
          <p:cNvPicPr>
            <a:picLocks noChangeAspect="1"/>
          </p:cNvPicPr>
          <p:nvPr/>
        </p:nvPicPr>
        <p:blipFill>
          <a:blip r:embed="rId1"/>
          <a:stretch>
            <a:fillRect/>
          </a:stretch>
        </p:blipFill>
        <p:spPr>
          <a:xfrm>
            <a:off x="363220" y="973455"/>
            <a:ext cx="5221605" cy="3916680"/>
          </a:xfrm>
          <a:prstGeom prst="rect">
            <a:avLst/>
          </a:prstGeom>
        </p:spPr>
      </p:pic>
      <p:pic>
        <p:nvPicPr>
          <p:cNvPr id="5" name="图片 4" descr="1TW(}WA2}OH4GB%%89R(A}8"/>
          <p:cNvPicPr>
            <a:picLocks noChangeAspect="1"/>
          </p:cNvPicPr>
          <p:nvPr/>
        </p:nvPicPr>
        <p:blipFill>
          <a:blip r:embed="rId2"/>
          <a:stretch>
            <a:fillRect/>
          </a:stretch>
        </p:blipFill>
        <p:spPr>
          <a:xfrm>
            <a:off x="5920740" y="2277110"/>
            <a:ext cx="5439410" cy="4079875"/>
          </a:xfrm>
          <a:prstGeom prst="rect">
            <a:avLst/>
          </a:prstGeom>
        </p:spPr>
      </p:pic>
    </p:spTree>
  </p:cSld>
  <p:clrMapOvr>
    <a:masterClrMapping/>
  </p:clrMapOvr>
  <p:transition spd="med" advClick="0" advTm="300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906" y="4040211"/>
            <a:ext cx="12188825" cy="2817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rtlCol="0" anchor="ctr"/>
          <a:lstStyle/>
          <a:p>
            <a:pPr algn="ctr"/>
            <a:endParaRPr lang="en-US" sz="900" dirty="0">
              <a:solidFill>
                <a:srgbClr val="4BD7FF"/>
              </a:solidFill>
              <a:cs typeface="+mn-ea"/>
              <a:sym typeface="+mn-lt"/>
            </a:endParaRPr>
          </a:p>
        </p:txBody>
      </p:sp>
      <p:grpSp>
        <p:nvGrpSpPr>
          <p:cNvPr id="24" name="Group 23"/>
          <p:cNvGrpSpPr/>
          <p:nvPr/>
        </p:nvGrpSpPr>
        <p:grpSpPr>
          <a:xfrm>
            <a:off x="3808941" y="2367220"/>
            <a:ext cx="7233948" cy="1915249"/>
            <a:chOff x="2362200" y="2739785"/>
            <a:chExt cx="5426874" cy="1436435"/>
          </a:xfrm>
        </p:grpSpPr>
        <p:sp>
          <p:nvSpPr>
            <p:cNvPr id="13" name="Content Placeholder 2"/>
            <p:cNvSpPr txBox="1"/>
            <p:nvPr/>
          </p:nvSpPr>
          <p:spPr>
            <a:xfrm>
              <a:off x="2599826" y="3034174"/>
              <a:ext cx="5189248" cy="1142046"/>
            </a:xfrm>
            <a:prstGeom prst="rect">
              <a:avLst/>
            </a:prstGeom>
          </p:spPr>
          <p:txBody>
            <a:bodyPr vert="horz" wrap="square" lIns="45720" tIns="22860" rIns="45720" bIns="228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l" defTabSz="457200">
                <a:buClrTx/>
                <a:buSzTx/>
                <a:buFont typeface="Arial" panose="020B0604020202020204"/>
                <a:buNone/>
              </a:pPr>
              <a:r>
                <a:rPr lang="en-US" sz="16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   卡尔曼滤波作为一种状态最优估计的方法，对于需进行预判的自动化控制系统起着不可取代的作用，一方面是因为卡尔曼滤波对含有噪声的系统参数和不准确的观测值有一定的容错能力，另一方面是因为卡尔曼滤波预测步骤的全面性能尽可能的实现对动态系统状态值的最优估计。跟踪基于目标当前运动轨迹预测未来状态，所以卡尔曼滤波是研究跟踪算法必不可少的组成部分。</a:t>
              </a:r>
              <a:endParaRPr lang="en-US" sz="16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4" name="Title 13"/>
            <p:cNvSpPr txBox="1"/>
            <p:nvPr/>
          </p:nvSpPr>
          <p:spPr>
            <a:xfrm>
              <a:off x="2586431" y="2739785"/>
              <a:ext cx="3839172" cy="282416"/>
            </a:xfrm>
            <a:prstGeom prst="rect">
              <a:avLst/>
            </a:prstGeom>
          </p:spPr>
          <p:txBody>
            <a:bodyPr vert="horz" lIns="45720" tIns="22860" rIns="45720" bIns="2286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150" b="1" dirty="0">
                  <a:solidFill>
                    <a:srgbClr val="4BD7FF"/>
                  </a:solidFill>
                  <a:latin typeface="+mn-lt"/>
                  <a:ea typeface="+mn-ea"/>
                  <a:cs typeface="+mn-ea"/>
                  <a:sym typeface="+mn-lt"/>
                </a:rPr>
                <a:t>卡尔曼滤波</a:t>
              </a:r>
              <a:endParaRPr lang="zh-CN" altLang="en-US" sz="2150" b="1" dirty="0">
                <a:solidFill>
                  <a:srgbClr val="4BD7FF"/>
                </a:solidFill>
                <a:latin typeface="+mn-lt"/>
                <a:ea typeface="+mn-ea"/>
                <a:cs typeface="+mn-ea"/>
                <a:sym typeface="+mn-lt"/>
              </a:endParaRPr>
            </a:p>
          </p:txBody>
        </p:sp>
        <p:grpSp>
          <p:nvGrpSpPr>
            <p:cNvPr id="15" name="Group 14"/>
            <p:cNvGrpSpPr/>
            <p:nvPr/>
          </p:nvGrpSpPr>
          <p:grpSpPr>
            <a:xfrm>
              <a:off x="2362200" y="2780546"/>
              <a:ext cx="237626" cy="237626"/>
              <a:chOff x="2609260" y="2989019"/>
              <a:chExt cx="475253" cy="475253"/>
            </a:xfrm>
          </p:grpSpPr>
          <p:sp>
            <p:nvSpPr>
              <p:cNvPr id="16" name="Oval 15"/>
              <p:cNvSpPr/>
              <p:nvPr/>
            </p:nvSpPr>
            <p:spPr>
              <a:xfrm>
                <a:off x="2609260" y="2989019"/>
                <a:ext cx="475253" cy="4752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4BD7FF"/>
                  </a:solidFill>
                  <a:cs typeface="+mn-ea"/>
                  <a:sym typeface="+mn-lt"/>
                </a:endParaRPr>
              </a:p>
            </p:txBody>
          </p:sp>
          <p:sp>
            <p:nvSpPr>
              <p:cNvPr id="17" name="Freeform 16"/>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45720" tIns="22860" rIns="45720" bIns="22860" numCol="1" anchor="t" anchorCtr="0" compatLnSpc="1"/>
              <a:lstStyle/>
              <a:p>
                <a:endParaRPr lang="en-US" sz="900" dirty="0">
                  <a:solidFill>
                    <a:srgbClr val="4BD7FF"/>
                  </a:solidFill>
                  <a:cs typeface="+mn-ea"/>
                  <a:sym typeface="+mn-lt"/>
                </a:endParaRPr>
              </a:p>
            </p:txBody>
          </p:sp>
        </p:grpSp>
      </p:grpSp>
      <p:grpSp>
        <p:nvGrpSpPr>
          <p:cNvPr id="25" name="Group 24"/>
          <p:cNvGrpSpPr/>
          <p:nvPr/>
        </p:nvGrpSpPr>
        <p:grpSpPr>
          <a:xfrm>
            <a:off x="3826545" y="4236885"/>
            <a:ext cx="7233947" cy="2427126"/>
            <a:chOff x="2362200" y="1803202"/>
            <a:chExt cx="5426873" cy="1820342"/>
          </a:xfrm>
        </p:grpSpPr>
        <p:sp>
          <p:nvSpPr>
            <p:cNvPr id="11" name="Content Placeholder 2"/>
            <p:cNvSpPr txBox="1"/>
            <p:nvPr/>
          </p:nvSpPr>
          <p:spPr>
            <a:xfrm>
              <a:off x="2599826" y="2102880"/>
              <a:ext cx="5189247" cy="1520664"/>
            </a:xfrm>
            <a:prstGeom prst="rect">
              <a:avLst/>
            </a:prstGeom>
          </p:spPr>
          <p:txBody>
            <a:bodyPr vert="horz" wrap="square" lIns="45720" tIns="22860" rIns="45720" bIns="228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为了解决SORT中的检测和跟踪结果的分配问题，使用匈牙利算法在检测器的检测结果和跟踪器的跟踪轨迹两者之间找到-一个代价最小的最优分配。SORT采用带权重的匈牙利算法逐帧进行跟踪目标之间的关联，用对象 重叠度(Intersection over Union, loU}距 离作为匈牙利算法的权重，同时通过给IoU设置-一个阈值来界定错误的匹配，屏蔽无效的关联结果。</a:t>
              </a:r>
              <a:endParaRPr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0" indent="0">
                <a:buNone/>
              </a:pPr>
              <a:r>
                <a:rPr lang="en-US"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SORT工作时，跟踪器首先通过卡尔曼滤波估计每个目标在下一副图像中的定位,然后根据每个检测器在下一幅图像中的识别结果计算与跟踪器的预测结果的IoU,将IoU作为匈牙利算法的代价矩阵，使用匈牙利算法优化分配各个目标的轨迹，当检测框与预测框重叠度小于IoU阈值时，拒绝将两者进行匹配。</a:t>
              </a:r>
              <a:endParaRPr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2" name="Title 13"/>
            <p:cNvSpPr txBox="1"/>
            <p:nvPr/>
          </p:nvSpPr>
          <p:spPr>
            <a:xfrm>
              <a:off x="2586431" y="1803202"/>
              <a:ext cx="3839172" cy="282416"/>
            </a:xfrm>
            <a:prstGeom prst="rect">
              <a:avLst/>
            </a:prstGeom>
          </p:spPr>
          <p:txBody>
            <a:bodyPr vert="horz" lIns="45720" tIns="22860" rIns="45720" bIns="2286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150" b="1" dirty="0">
                  <a:solidFill>
                    <a:srgbClr val="4BD7FF"/>
                  </a:solidFill>
                  <a:latin typeface="+mn-lt"/>
                  <a:ea typeface="+mn-ea"/>
                  <a:cs typeface="+mn-ea"/>
                  <a:sym typeface="+mn-lt"/>
                </a:rPr>
                <a:t>匈牙利算法</a:t>
              </a:r>
              <a:endParaRPr lang="zh-CN" altLang="en-US" sz="2150" b="1" dirty="0">
                <a:solidFill>
                  <a:srgbClr val="4BD7FF"/>
                </a:solidFill>
                <a:latin typeface="+mn-lt"/>
                <a:ea typeface="+mn-ea"/>
                <a:cs typeface="+mn-ea"/>
                <a:sym typeface="+mn-lt"/>
              </a:endParaRPr>
            </a:p>
          </p:txBody>
        </p:sp>
        <p:grpSp>
          <p:nvGrpSpPr>
            <p:cNvPr id="18" name="Group 17"/>
            <p:cNvGrpSpPr/>
            <p:nvPr/>
          </p:nvGrpSpPr>
          <p:grpSpPr>
            <a:xfrm>
              <a:off x="2362200" y="1856182"/>
              <a:ext cx="237626" cy="237626"/>
              <a:chOff x="2609260" y="2989019"/>
              <a:chExt cx="475253" cy="475253"/>
            </a:xfrm>
          </p:grpSpPr>
          <p:sp>
            <p:nvSpPr>
              <p:cNvPr id="19" name="Oval 18"/>
              <p:cNvSpPr/>
              <p:nvPr/>
            </p:nvSpPr>
            <p:spPr>
              <a:xfrm>
                <a:off x="2609260" y="2989019"/>
                <a:ext cx="475253" cy="4752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4BD7FF"/>
                  </a:solidFill>
                  <a:cs typeface="+mn-ea"/>
                  <a:sym typeface="+mn-lt"/>
                </a:endParaRPr>
              </a:p>
            </p:txBody>
          </p:sp>
          <p:sp>
            <p:nvSpPr>
              <p:cNvPr id="20" name="Freeform 19"/>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45720" tIns="22860" rIns="45720" bIns="22860" numCol="1" anchor="t" anchorCtr="0" compatLnSpc="1"/>
              <a:lstStyle/>
              <a:p>
                <a:endParaRPr lang="en-US" sz="900" dirty="0">
                  <a:solidFill>
                    <a:srgbClr val="4BD7FF"/>
                  </a:solidFill>
                  <a:cs typeface="+mn-ea"/>
                  <a:sym typeface="+mn-lt"/>
                </a:endParaRPr>
              </a:p>
            </p:txBody>
          </p:sp>
        </p:grpSp>
      </p:grpSp>
      <p:grpSp>
        <p:nvGrpSpPr>
          <p:cNvPr id="26" name="Group 25"/>
          <p:cNvGrpSpPr/>
          <p:nvPr/>
        </p:nvGrpSpPr>
        <p:grpSpPr>
          <a:xfrm>
            <a:off x="3808917" y="913062"/>
            <a:ext cx="7233946" cy="1255716"/>
            <a:chOff x="2362200" y="1057451"/>
            <a:chExt cx="5426872" cy="941788"/>
          </a:xfrm>
        </p:grpSpPr>
        <p:sp>
          <p:nvSpPr>
            <p:cNvPr id="9" name="Content Placeholder 2"/>
            <p:cNvSpPr txBox="1"/>
            <p:nvPr/>
          </p:nvSpPr>
          <p:spPr>
            <a:xfrm>
              <a:off x="2599826" y="1376780"/>
              <a:ext cx="5189246" cy="622459"/>
            </a:xfrm>
            <a:prstGeom prst="rect">
              <a:avLst/>
            </a:prstGeom>
          </p:spPr>
          <p:txBody>
            <a:bodyPr wrap="square">
              <a:spAutoFit/>
            </a:bodyPr>
            <a:lstStyle>
              <a:lvl1pPr marL="0" indent="0" algn="l" defTabSz="457200" rtl="0" eaLnBrk="1" latinLnBrk="0" hangingPunct="1">
                <a:spcBef>
                  <a:spcPct val="20000"/>
                </a:spcBef>
                <a:buFont typeface="Arial" panose="020B0604020202020204"/>
                <a:buNone/>
                <a:defRPr sz="2400" kern="1200">
                  <a:solidFill>
                    <a:schemeClr val="bg1">
                      <a:lumMod val="75000"/>
                    </a:schemeClr>
                  </a:solidFill>
                  <a:latin typeface="Raleway Light"/>
                  <a:ea typeface="+mn-ea"/>
                  <a:cs typeface="Raleway Light"/>
                </a:defRPr>
              </a:lvl1pPr>
              <a:lvl2pPr marL="457200" indent="0" algn="l" defTabSz="457200" rtl="0" eaLnBrk="1" latinLnBrk="0" hangingPunct="1">
                <a:spcBef>
                  <a:spcPct val="20000"/>
                </a:spcBef>
                <a:buFont typeface="Arial" panose="020B0604020202020204"/>
                <a:buNone/>
                <a:defRPr sz="1800" kern="1200">
                  <a:solidFill>
                    <a:schemeClr val="bg1">
                      <a:lumMod val="75000"/>
                    </a:schemeClr>
                  </a:solidFill>
                  <a:latin typeface="Raleway Light"/>
                  <a:ea typeface="+mn-ea"/>
                  <a:cs typeface="Raleway Light"/>
                </a:defRPr>
              </a:lvl2pPr>
              <a:lvl3pPr marL="914400" indent="0" algn="l" defTabSz="457200" rtl="0" eaLnBrk="1" latinLnBrk="0" hangingPunct="1">
                <a:spcBef>
                  <a:spcPct val="20000"/>
                </a:spcBef>
                <a:buFont typeface="Arial" panose="020B0604020202020204"/>
                <a:buNone/>
                <a:defRPr sz="1600" kern="1200">
                  <a:solidFill>
                    <a:schemeClr val="bg1">
                      <a:lumMod val="75000"/>
                    </a:schemeClr>
                  </a:solidFill>
                  <a:latin typeface="Raleway Light"/>
                  <a:ea typeface="+mn-ea"/>
                  <a:cs typeface="Raleway Light"/>
                </a:defRPr>
              </a:lvl3pPr>
              <a:lvl4pPr marL="1371600" indent="0" algn="l" defTabSz="457200" rtl="0" eaLnBrk="1" latinLnBrk="0" hangingPunct="1">
                <a:spcBef>
                  <a:spcPct val="20000"/>
                </a:spcBef>
                <a:buFont typeface="Arial" panose="020B0604020202020204"/>
                <a:buNone/>
                <a:defRPr sz="1400" kern="1200">
                  <a:solidFill>
                    <a:schemeClr val="bg1">
                      <a:lumMod val="75000"/>
                    </a:schemeClr>
                  </a:solidFill>
                  <a:latin typeface="Raleway Light"/>
                  <a:ea typeface="+mn-ea"/>
                  <a:cs typeface="Raleway Light"/>
                </a:defRPr>
              </a:lvl4pPr>
              <a:lvl5pPr marL="1828800" indent="0" algn="l" defTabSz="457200" rtl="0" eaLnBrk="1" latinLnBrk="0" hangingPunct="1">
                <a:spcBef>
                  <a:spcPct val="20000"/>
                </a:spcBef>
                <a:buFont typeface="Arial" panose="020B0604020202020204"/>
                <a:buNone/>
                <a:defRPr sz="1400" kern="1200">
                  <a:solidFill>
                    <a:schemeClr val="bg1">
                      <a:lumMod val="75000"/>
                    </a:schemeClr>
                  </a:solidFill>
                  <a:latin typeface="Raleway Light"/>
                  <a:ea typeface="+mn-ea"/>
                  <a:cs typeface="Raleway Light"/>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sz="16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   在SORT算法中，用卡尔曼滤波(KalmanFilter){30]实现跟踪器对运动轨迹的预测功能，用匈牙利算法(HungarianAlgorithm)川实现检测结果和跟踪器预测结果的最优化分配功 能。</a:t>
              </a:r>
              <a:endParaRPr lang="en-US" sz="16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 name="Title 13"/>
            <p:cNvSpPr txBox="1"/>
            <p:nvPr/>
          </p:nvSpPr>
          <p:spPr>
            <a:xfrm>
              <a:off x="2586431" y="1057451"/>
              <a:ext cx="3839172" cy="282416"/>
            </a:xfrm>
            <a:prstGeom prst="rect">
              <a:avLst/>
            </a:prstGeom>
          </p:spPr>
          <p:txBody>
            <a:bodyPr vert="horz" lIns="45720" tIns="22860" rIns="45720" bIns="2286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150" b="1" dirty="0">
                  <a:solidFill>
                    <a:srgbClr val="4BD7FF"/>
                  </a:solidFill>
                  <a:latin typeface="+mn-lt"/>
                  <a:ea typeface="+mn-ea"/>
                  <a:cs typeface="+mn-ea"/>
                  <a:sym typeface="+mn-lt"/>
                </a:rPr>
                <a:t>Deepsort</a:t>
              </a:r>
              <a:endParaRPr lang="zh-CN" altLang="en-US" sz="2150" b="1" dirty="0">
                <a:solidFill>
                  <a:srgbClr val="4BD7FF"/>
                </a:solidFill>
                <a:latin typeface="+mn-lt"/>
                <a:ea typeface="+mn-ea"/>
                <a:cs typeface="+mn-ea"/>
                <a:sym typeface="+mn-lt"/>
              </a:endParaRPr>
            </a:p>
          </p:txBody>
        </p:sp>
        <p:grpSp>
          <p:nvGrpSpPr>
            <p:cNvPr id="21" name="Group 20"/>
            <p:cNvGrpSpPr/>
            <p:nvPr/>
          </p:nvGrpSpPr>
          <p:grpSpPr>
            <a:xfrm>
              <a:off x="2362200" y="1098214"/>
              <a:ext cx="237626" cy="237626"/>
              <a:chOff x="2609260" y="2989019"/>
              <a:chExt cx="475253" cy="475253"/>
            </a:xfrm>
          </p:grpSpPr>
          <p:sp>
            <p:nvSpPr>
              <p:cNvPr id="22" name="Oval 21"/>
              <p:cNvSpPr/>
              <p:nvPr/>
            </p:nvSpPr>
            <p:spPr>
              <a:xfrm>
                <a:off x="2609260" y="2989019"/>
                <a:ext cx="475253" cy="4752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4BD7FF"/>
                  </a:solidFill>
                  <a:cs typeface="+mn-ea"/>
                  <a:sym typeface="+mn-lt"/>
                </a:endParaRPr>
              </a:p>
            </p:txBody>
          </p:sp>
          <p:sp>
            <p:nvSpPr>
              <p:cNvPr id="23" name="Freeform 22"/>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45720" tIns="22860" rIns="45720" bIns="22860" numCol="1" anchor="t" anchorCtr="0" compatLnSpc="1"/>
              <a:lstStyle/>
              <a:p>
                <a:endParaRPr lang="en-US" sz="900" dirty="0">
                  <a:solidFill>
                    <a:srgbClr val="4BD7FF"/>
                  </a:solidFill>
                  <a:cs typeface="+mn-ea"/>
                  <a:sym typeface="+mn-lt"/>
                </a:endParaRPr>
              </a:p>
            </p:txBody>
          </p:sp>
        </p:grpSp>
      </p:gr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19148" y="2947942"/>
            <a:ext cx="3721233" cy="3631444"/>
          </a:xfrm>
          <a:prstGeom prst="rect">
            <a:avLst/>
          </a:prstGeom>
        </p:spPr>
      </p:pic>
      <p:grpSp>
        <p:nvGrpSpPr>
          <p:cNvPr id="38" name="组合 37"/>
          <p:cNvGrpSpPr/>
          <p:nvPr/>
        </p:nvGrpSpPr>
        <p:grpSpPr>
          <a:xfrm>
            <a:off x="382276" y="202078"/>
            <a:ext cx="4291324" cy="368300"/>
            <a:chOff x="382276" y="202078"/>
            <a:chExt cx="4291324" cy="368300"/>
          </a:xfrm>
        </p:grpSpPr>
        <p:grpSp>
          <p:nvGrpSpPr>
            <p:cNvPr id="39" name="组合 38"/>
            <p:cNvGrpSpPr/>
            <p:nvPr/>
          </p:nvGrpSpPr>
          <p:grpSpPr>
            <a:xfrm>
              <a:off x="382276" y="269854"/>
              <a:ext cx="604607" cy="274860"/>
              <a:chOff x="775976" y="295254"/>
              <a:chExt cx="604607" cy="274860"/>
            </a:xfrm>
          </p:grpSpPr>
          <p:grpSp>
            <p:nvGrpSpPr>
              <p:cNvPr id="41" name="组合 40"/>
              <p:cNvGrpSpPr/>
              <p:nvPr/>
            </p:nvGrpSpPr>
            <p:grpSpPr>
              <a:xfrm rot="2788198">
                <a:off x="784307" y="286923"/>
                <a:ext cx="266582" cy="283243"/>
                <a:chOff x="4389120" y="2293620"/>
                <a:chExt cx="609600" cy="647700"/>
              </a:xfrm>
            </p:grpSpPr>
            <p:cxnSp>
              <p:nvCxnSpPr>
                <p:cNvPr id="60" name="直接连接符 5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2788198">
                <a:off x="938001" y="286923"/>
                <a:ext cx="266582" cy="283243"/>
                <a:chOff x="4389120" y="2293620"/>
                <a:chExt cx="609600" cy="647700"/>
              </a:xfrm>
            </p:grpSpPr>
            <p:cxnSp>
              <p:nvCxnSpPr>
                <p:cNvPr id="55" name="直接连接符 5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rot="2788198">
                <a:off x="1105671" y="295201"/>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40" name="文本框 39"/>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项目技术</a:t>
              </a:r>
              <a:endParaRPr lang="zh-CN" altLang="en-US" b="1" dirty="0">
                <a:solidFill>
                  <a:srgbClr val="4BD7FF"/>
                </a:solidFill>
                <a:cs typeface="+mn-ea"/>
                <a:sym typeface="+mn-lt"/>
              </a:endParaRPr>
            </a:p>
          </p:txBody>
        </p:sp>
      </p:grpSp>
      <p:pic>
        <p:nvPicPr>
          <p:cNvPr id="8" name="图片 1"/>
          <p:cNvPicPr>
            <a:picLocks noChangeAspect="1"/>
          </p:cNvPicPr>
          <p:nvPr/>
        </p:nvPicPr>
        <p:blipFill>
          <a:blip r:embed="rId2"/>
          <a:stretch>
            <a:fillRect/>
          </a:stretch>
        </p:blipFill>
        <p:spPr>
          <a:xfrm>
            <a:off x="485775" y="712470"/>
            <a:ext cx="3296920" cy="2235200"/>
          </a:xfrm>
          <a:prstGeom prst="rect">
            <a:avLst/>
          </a:prstGeom>
          <a:noFill/>
          <a:ln>
            <a:noFill/>
          </a:ln>
        </p:spPr>
      </p:pic>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03</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2935705" cy="1202070"/>
            <a:chOff x="4602496" y="2705479"/>
            <a:chExt cx="2935705" cy="1202070"/>
          </a:xfrm>
          <a:solidFill>
            <a:srgbClr val="122041"/>
          </a:solidFill>
        </p:grpSpPr>
        <p:sp>
          <p:nvSpPr>
            <p:cNvPr id="70" name="文本框 69"/>
            <p:cNvSpPr txBox="1"/>
            <p:nvPr/>
          </p:nvSpPr>
          <p:spPr>
            <a:xfrm>
              <a:off x="4602496" y="2705479"/>
              <a:ext cx="2790592" cy="1198880"/>
            </a:xfrm>
            <a:prstGeom prst="rect">
              <a:avLst/>
            </a:prstGeom>
            <a:grpFill/>
          </p:spPr>
          <p:txBody>
            <a:bodyPr wrap="square" rtlCol="0">
              <a:spAutoFit/>
            </a:bodyPr>
            <a:lstStyle/>
            <a:p>
              <a:pPr algn="ctr"/>
              <a:r>
                <a:rPr lang="zh-CN" altLang="en-US" sz="3600" b="1" noProof="0" dirty="0">
                  <a:ln>
                    <a:noFill/>
                  </a:ln>
                  <a:solidFill>
                    <a:srgbClr val="4BD7FF"/>
                  </a:solidFill>
                  <a:effectLst/>
                  <a:uLnTx/>
                  <a:uFillTx/>
                  <a:cs typeface="+mn-ea"/>
                  <a:sym typeface="+mn-lt"/>
                </a:rPr>
                <a:t>项目技术</a:t>
              </a:r>
              <a:endParaRPr lang="zh-CN" altLang="en-US" sz="3600" b="1" noProof="0" dirty="0">
                <a:ln>
                  <a:noFill/>
                </a:ln>
                <a:solidFill>
                  <a:srgbClr val="4BD7FF"/>
                </a:solidFill>
                <a:effectLst/>
                <a:uLnTx/>
                <a:uFillTx/>
                <a:cs typeface="+mn-ea"/>
                <a:sym typeface="+mn-lt"/>
              </a:endParaRPr>
            </a:p>
            <a:p>
              <a:pPr algn="ctr"/>
              <a:r>
                <a:rPr lang="zh-CN" altLang="en-US" sz="3600" b="1" noProof="0" dirty="0">
                  <a:ln>
                    <a:noFill/>
                  </a:ln>
                  <a:solidFill>
                    <a:srgbClr val="4BD7FF"/>
                  </a:solidFill>
                  <a:effectLst/>
                  <a:uLnTx/>
                  <a:uFillTx/>
                  <a:cs typeface="+mn-ea"/>
                  <a:sym typeface="+mn-lt"/>
                </a:rPr>
                <a:t>与过程</a:t>
              </a:r>
              <a:endPar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endParaRP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 calcmode="lin" valueType="num">
                                      <p:cBhvr additive="base">
                                        <p:cTn id="14" dur="500" fill="hold"/>
                                        <p:tgtEl>
                                          <p:spTgt spid="69"/>
                                        </p:tgtEl>
                                        <p:attrNameLst>
                                          <p:attrName>ppt_x</p:attrName>
                                        </p:attrNameLst>
                                      </p:cBhvr>
                                      <p:tavLst>
                                        <p:tav tm="0">
                                          <p:val>
                                            <p:strVal val="#ppt_x"/>
                                          </p:val>
                                        </p:tav>
                                        <p:tav tm="100000">
                                          <p:val>
                                            <p:strVal val="#ppt_x"/>
                                          </p:val>
                                        </p:tav>
                                      </p:tavLst>
                                    </p:anim>
                                    <p:anim calcmode="lin" valueType="num">
                                      <p:cBhvr additive="base">
                                        <p:cTn id="1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ï$liḓé"/>
          <p:cNvSpPr/>
          <p:nvPr/>
        </p:nvSpPr>
        <p:spPr>
          <a:xfrm>
            <a:off x="4490340" y="4213511"/>
            <a:ext cx="3212592" cy="1917239"/>
          </a:xfrm>
          <a:prstGeom prst="rect">
            <a:avLst/>
          </a:prstGeom>
          <a:blipFill>
            <a:blip r:embed="rId1"/>
            <a:srcRect/>
            <a:stretch>
              <a:fillRect t="-5673" b="-5600"/>
            </a:stretch>
          </a:blip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bIns="216000" anchor="b" anchorCtr="1">
            <a:normAutofit/>
          </a:bodyPr>
          <a:lstStyle/>
          <a:p>
            <a:pPr algn="ctr">
              <a:lnSpc>
                <a:spcPct val="120000"/>
              </a:lnSpc>
            </a:pPr>
            <a:endParaRPr lang="zh-CN" altLang="en-US" sz="1200" dirty="0">
              <a:solidFill>
                <a:srgbClr val="4BD7FF"/>
              </a:solidFill>
              <a:cs typeface="+mn-ea"/>
              <a:sym typeface="+mn-lt"/>
            </a:endParaRPr>
          </a:p>
        </p:txBody>
      </p:sp>
      <p:grpSp>
        <p:nvGrpSpPr>
          <p:cNvPr id="4" name="组合 3"/>
          <p:cNvGrpSpPr/>
          <p:nvPr/>
        </p:nvGrpSpPr>
        <p:grpSpPr>
          <a:xfrm>
            <a:off x="1110559" y="1792146"/>
            <a:ext cx="3212592" cy="1917239"/>
            <a:chOff x="1110559" y="1792146"/>
            <a:chExt cx="3212592" cy="1917239"/>
          </a:xfrm>
        </p:grpSpPr>
        <p:sp>
          <p:nvSpPr>
            <p:cNvPr id="5" name="ïṧļidê"/>
            <p:cNvSpPr/>
            <p:nvPr/>
          </p:nvSpPr>
          <p:spPr>
            <a:xfrm>
              <a:off x="1110559" y="1792146"/>
              <a:ext cx="3212592" cy="1917239"/>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7" name="组合 6"/>
            <p:cNvGrpSpPr/>
            <p:nvPr/>
          </p:nvGrpSpPr>
          <p:grpSpPr>
            <a:xfrm>
              <a:off x="1229659" y="1857981"/>
              <a:ext cx="2966720" cy="1838325"/>
              <a:chOff x="8150702" y="1463815"/>
              <a:chExt cx="2966720" cy="1838325"/>
            </a:xfrm>
          </p:grpSpPr>
          <p:sp>
            <p:nvSpPr>
              <p:cNvPr id="8" name="矩形 7"/>
              <p:cNvSpPr/>
              <p:nvPr/>
            </p:nvSpPr>
            <p:spPr>
              <a:xfrm>
                <a:off x="8387557" y="1463815"/>
                <a:ext cx="2501951" cy="423545"/>
              </a:xfrm>
              <a:prstGeom prst="rect">
                <a:avLst/>
              </a:prstGeom>
            </p:spPr>
            <p:txBody>
              <a:bodyPr wrap="square">
                <a:spAutoFit/>
                <a:scene3d>
                  <a:camera prst="orthographicFront"/>
                  <a:lightRig rig="threePt" dir="t"/>
                </a:scene3d>
                <a:sp3d contourW="12700"/>
              </a:bodyPr>
              <a:lstStyle/>
              <a:p>
                <a:pPr algn="ctr">
                  <a:lnSpc>
                    <a:spcPct val="120000"/>
                  </a:lnSpc>
                </a:pPr>
                <a:r>
                  <a:rPr lang="en-US" b="1" dirty="0">
                    <a:solidFill>
                      <a:srgbClr val="4BD7FF"/>
                    </a:solidFill>
                    <a:cs typeface="+mn-ea"/>
                    <a:sym typeface="+mn-lt"/>
                  </a:rPr>
                  <a:t>配环境</a:t>
                </a:r>
                <a:endParaRPr lang="zh-CN" altLang="en-US" b="1" dirty="0">
                  <a:solidFill>
                    <a:srgbClr val="4BD7FF"/>
                  </a:solidFill>
                  <a:cs typeface="+mn-ea"/>
                  <a:sym typeface="+mn-lt"/>
                </a:endParaRPr>
              </a:p>
            </p:txBody>
          </p:sp>
          <p:sp>
            <p:nvSpPr>
              <p:cNvPr id="9" name="文本框 8"/>
              <p:cNvSpPr txBox="1"/>
              <p:nvPr/>
            </p:nvSpPr>
            <p:spPr>
              <a:xfrm>
                <a:off x="8150702" y="1919110"/>
                <a:ext cx="2966720" cy="1383030"/>
              </a:xfrm>
              <a:prstGeom prst="rect">
                <a:avLst/>
              </a:prstGeom>
              <a:noFill/>
            </p:spPr>
            <p:txBody>
              <a:bodyPr wrap="square" rtlCol="0">
                <a:spAutoFit/>
                <a:scene3d>
                  <a:camera prst="orthographicFront"/>
                  <a:lightRig rig="threePt" dir="t"/>
                </a:scene3d>
                <a:sp3d contourW="12700"/>
              </a:bodyPr>
              <a:lstStyle/>
              <a:p>
                <a:pPr algn="ctr">
                  <a:lnSpc>
                    <a:spcPct val="140000"/>
                  </a:lnSpc>
                </a:pPr>
                <a:r>
                  <a:rPr lang="id-ID"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对yolov5所需要的运行环境进行了安装</a:t>
                </a:r>
                <a:r>
                  <a:rPr lang="id-ID" sz="12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，遇到一些问题如pytorch不同版本与不同电脑显卡配置的对应关系，tensorflow安装报错，pycocotools需要安装c语言程序等等。</a:t>
                </a:r>
                <a:endParaRPr lang="en-US" altLang="zh-CN" sz="1200" dirty="0">
                  <a:solidFill>
                    <a:srgbClr val="4BD7FF"/>
                  </a:solidFill>
                  <a:cs typeface="+mn-ea"/>
                  <a:sym typeface="+mn-lt"/>
                </a:endParaRPr>
              </a:p>
            </p:txBody>
          </p:sp>
        </p:grpSp>
      </p:grpSp>
      <p:grpSp>
        <p:nvGrpSpPr>
          <p:cNvPr id="10" name="组合 9"/>
          <p:cNvGrpSpPr/>
          <p:nvPr/>
        </p:nvGrpSpPr>
        <p:grpSpPr>
          <a:xfrm>
            <a:off x="4420209" y="1792146"/>
            <a:ext cx="3340100" cy="1917239"/>
            <a:chOff x="4420209" y="1792146"/>
            <a:chExt cx="3340100" cy="1917239"/>
          </a:xfrm>
        </p:grpSpPr>
        <p:sp>
          <p:nvSpPr>
            <p:cNvPr id="11" name="ïSḻîde"/>
            <p:cNvSpPr/>
            <p:nvPr/>
          </p:nvSpPr>
          <p:spPr>
            <a:xfrm>
              <a:off x="4489705" y="1792146"/>
              <a:ext cx="3212592" cy="1917239"/>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13" name="组合 12"/>
            <p:cNvGrpSpPr/>
            <p:nvPr/>
          </p:nvGrpSpPr>
          <p:grpSpPr>
            <a:xfrm>
              <a:off x="4420209" y="1857981"/>
              <a:ext cx="3340100" cy="1742440"/>
              <a:chOff x="7962107" y="1463815"/>
              <a:chExt cx="3340100" cy="1742440"/>
            </a:xfrm>
          </p:grpSpPr>
          <p:sp>
            <p:nvSpPr>
              <p:cNvPr id="14" name="矩形 13"/>
              <p:cNvSpPr/>
              <p:nvPr/>
            </p:nvSpPr>
            <p:spPr>
              <a:xfrm>
                <a:off x="8386922" y="1463815"/>
                <a:ext cx="2501951" cy="755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yolo模型训练</a:t>
                </a:r>
                <a:endParaRPr lang="zh-CN" altLang="en-US" b="1" dirty="0">
                  <a:solidFill>
                    <a:srgbClr val="4BD7FF"/>
                  </a:solidFill>
                  <a:cs typeface="+mn-ea"/>
                  <a:sym typeface="+mn-lt"/>
                </a:endParaRPr>
              </a:p>
              <a:p>
                <a:pPr algn="ctr">
                  <a:lnSpc>
                    <a:spcPct val="120000"/>
                  </a:lnSpc>
                </a:pPr>
                <a:endParaRPr lang="zh-CN" altLang="en-US" b="1" dirty="0">
                  <a:solidFill>
                    <a:srgbClr val="4BD7FF"/>
                  </a:solidFill>
                  <a:cs typeface="+mn-ea"/>
                  <a:sym typeface="+mn-lt"/>
                </a:endParaRPr>
              </a:p>
            </p:txBody>
          </p:sp>
          <p:sp>
            <p:nvSpPr>
              <p:cNvPr id="15" name="文本框 14"/>
              <p:cNvSpPr txBox="1"/>
              <p:nvPr/>
            </p:nvSpPr>
            <p:spPr>
              <a:xfrm>
                <a:off x="7962107" y="1823225"/>
                <a:ext cx="3340100" cy="1383030"/>
              </a:xfrm>
              <a:prstGeom prst="rect">
                <a:avLst/>
              </a:prstGeom>
              <a:noFill/>
            </p:spPr>
            <p:txBody>
              <a:bodyPr wrap="square" rtlCol="0">
                <a:spAutoFit/>
                <a:scene3d>
                  <a:camera prst="orthographicFront"/>
                  <a:lightRig rig="threePt" dir="t"/>
                </a:scene3d>
                <a:sp3d contourW="12700"/>
              </a:bodyPr>
              <a:lstStyle/>
              <a:p>
                <a:pPr algn="ctr">
                  <a:lnSpc>
                    <a:spcPct val="140000"/>
                  </a:lnSpc>
                </a:pPr>
                <a:r>
                  <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代码运行的第一步是选择一个yolo模型进行训练。</a:t>
                </a:r>
                <a:r>
                  <a:rPr sz="12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Yolo模型根据复杂程度分为n，s，m，l，x等级别。为了加快模型运行速度，同时保证模型的训练效果，我们在网上搜集资料后发现，s模型的神经网络结构简单，可以适配代码测试</a:t>
                </a:r>
                <a:r>
                  <a:rPr lang="zh-CN" sz="8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en-US" altLang="zh-CN" sz="800" dirty="0">
                  <a:solidFill>
                    <a:srgbClr val="4BD7FF"/>
                  </a:solidFill>
                  <a:cs typeface="+mn-ea"/>
                  <a:sym typeface="+mn-lt"/>
                </a:endParaRPr>
              </a:p>
            </p:txBody>
          </p:sp>
        </p:grpSp>
      </p:grpSp>
      <p:grpSp>
        <p:nvGrpSpPr>
          <p:cNvPr id="16" name="组合 15"/>
          <p:cNvGrpSpPr/>
          <p:nvPr/>
        </p:nvGrpSpPr>
        <p:grpSpPr>
          <a:xfrm>
            <a:off x="7868851" y="1792146"/>
            <a:ext cx="3212592" cy="1989250"/>
            <a:chOff x="7868851" y="1792146"/>
            <a:chExt cx="3212592" cy="1989250"/>
          </a:xfrm>
        </p:grpSpPr>
        <p:sp>
          <p:nvSpPr>
            <p:cNvPr id="17" name="íṡļïḋé"/>
            <p:cNvSpPr/>
            <p:nvPr/>
          </p:nvSpPr>
          <p:spPr>
            <a:xfrm>
              <a:off x="7868851" y="1792146"/>
              <a:ext cx="3212592" cy="1917239"/>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19" name="组合 18"/>
            <p:cNvGrpSpPr/>
            <p:nvPr/>
          </p:nvGrpSpPr>
          <p:grpSpPr>
            <a:xfrm>
              <a:off x="7942231" y="1857981"/>
              <a:ext cx="3038475" cy="1923415"/>
              <a:chOff x="8104982" y="1463815"/>
              <a:chExt cx="3038475" cy="1923415"/>
            </a:xfrm>
          </p:grpSpPr>
          <p:sp>
            <p:nvSpPr>
              <p:cNvPr id="20" name="矩形 19"/>
              <p:cNvSpPr/>
              <p:nvPr/>
            </p:nvSpPr>
            <p:spPr>
              <a:xfrm>
                <a:off x="8386287" y="1463815"/>
                <a:ext cx="2501951"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检测以及跟踪</a:t>
                </a:r>
                <a:endParaRPr lang="zh-CN" altLang="en-US" b="1" dirty="0">
                  <a:solidFill>
                    <a:srgbClr val="4BD7FF"/>
                  </a:solidFill>
                  <a:cs typeface="+mn-ea"/>
                  <a:sym typeface="+mn-lt"/>
                </a:endParaRPr>
              </a:p>
            </p:txBody>
          </p:sp>
          <p:sp>
            <p:nvSpPr>
              <p:cNvPr id="21" name="文本框 20"/>
              <p:cNvSpPr txBox="1"/>
              <p:nvPr/>
            </p:nvSpPr>
            <p:spPr>
              <a:xfrm>
                <a:off x="8104982" y="1823860"/>
                <a:ext cx="3038475" cy="1563370"/>
              </a:xfrm>
              <a:prstGeom prst="rect">
                <a:avLst/>
              </a:prstGeom>
              <a:noFill/>
            </p:spPr>
            <p:txBody>
              <a:bodyPr wrap="square" rtlCol="0">
                <a:spAutoFit/>
                <a:scene3d>
                  <a:camera prst="orthographicFront"/>
                  <a:lightRig rig="threePt" dir="t"/>
                </a:scene3d>
                <a:sp3d contourW="12700"/>
              </a:bodyPr>
              <a:lstStyle/>
              <a:p>
                <a:pPr algn="ctr">
                  <a:lnSpc>
                    <a:spcPct val="114000"/>
                  </a:lnSpc>
                </a:pPr>
                <a:r>
                  <a:rPr sz="12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这部分与pytorch息息相关。</a:t>
                </a:r>
                <a:r>
                  <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PyTorch是一个基于Torch库的开源机器学习框架，用于计算机视觉和自然语言处理等应用程序。</a:t>
                </a:r>
                <a:r>
                  <a:rPr sz="12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Pytorch提供了两个高级功能：张量计算（如 NumPy），通过图形处理单元 （GPU） 实现强加速；基于自动微分系统构建的深度神经网络。</a:t>
                </a:r>
                <a:endParaRPr lang="en-US" altLang="zh-CN" sz="1200" dirty="0">
                  <a:solidFill>
                    <a:srgbClr val="4BD7FF"/>
                  </a:solidFill>
                  <a:cs typeface="+mn-ea"/>
                  <a:sym typeface="+mn-lt"/>
                </a:endParaRPr>
              </a:p>
            </p:txBody>
          </p:sp>
        </p:grpSp>
      </p:grpSp>
      <p:grpSp>
        <p:nvGrpSpPr>
          <p:cNvPr id="22" name="组合 21"/>
          <p:cNvGrpSpPr/>
          <p:nvPr/>
        </p:nvGrpSpPr>
        <p:grpSpPr>
          <a:xfrm>
            <a:off x="1110559" y="4213511"/>
            <a:ext cx="3310610" cy="1917239"/>
            <a:chOff x="1110559" y="3869341"/>
            <a:chExt cx="3310610" cy="1917239"/>
          </a:xfrm>
        </p:grpSpPr>
        <p:sp>
          <p:nvSpPr>
            <p:cNvPr id="23" name="íślíḑè"/>
            <p:cNvSpPr/>
            <p:nvPr/>
          </p:nvSpPr>
          <p:spPr>
            <a:xfrm>
              <a:off x="1110559" y="3869341"/>
              <a:ext cx="3212592" cy="1917239"/>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25" name="组合 24"/>
            <p:cNvGrpSpPr/>
            <p:nvPr/>
          </p:nvGrpSpPr>
          <p:grpSpPr>
            <a:xfrm>
              <a:off x="1110914" y="3968964"/>
              <a:ext cx="3310255" cy="1707515"/>
              <a:chOff x="8031957" y="1509535"/>
              <a:chExt cx="3310255" cy="1707515"/>
            </a:xfrm>
          </p:grpSpPr>
          <p:sp>
            <p:nvSpPr>
              <p:cNvPr id="26" name="矩形 25"/>
              <p:cNvSpPr/>
              <p:nvPr/>
            </p:nvSpPr>
            <p:spPr>
              <a:xfrm>
                <a:off x="8387557" y="1509535"/>
                <a:ext cx="2501951"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GUI配置</a:t>
                </a:r>
                <a:endParaRPr lang="zh-CN" altLang="en-US" b="1" dirty="0">
                  <a:solidFill>
                    <a:srgbClr val="4BD7FF"/>
                  </a:solidFill>
                  <a:cs typeface="+mn-ea"/>
                  <a:sym typeface="+mn-lt"/>
                </a:endParaRPr>
              </a:p>
            </p:txBody>
          </p:sp>
          <p:sp>
            <p:nvSpPr>
              <p:cNvPr id="27" name="文本框 26"/>
              <p:cNvSpPr txBox="1"/>
              <p:nvPr/>
            </p:nvSpPr>
            <p:spPr>
              <a:xfrm>
                <a:off x="8031957" y="1833385"/>
                <a:ext cx="3310255" cy="1383665"/>
              </a:xfrm>
              <a:prstGeom prst="rect">
                <a:avLst/>
              </a:prstGeom>
              <a:noFill/>
            </p:spPr>
            <p:txBody>
              <a:bodyPr wrap="square" rtlCol="0">
                <a:spAutoFit/>
              </a:bodyPr>
              <a:lstStyle/>
              <a:p>
                <a:pPr algn="ctr">
                  <a:lnSpc>
                    <a:spcPct val="140000"/>
                  </a:lnSpc>
                </a:pPr>
                <a:r>
                  <a:rPr sz="10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Tkinter 是是 Tk GUI 工具包的标准 Python 接口。我们利用tkintervideo将视频在GUI进行播放，以得到最佳的用户体验。同时我们将项目特色充分融入到代码当中，人性化的窗口可缩放设计，</a:t>
                </a:r>
                <a:r>
                  <a:rPr sz="1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以及进度条的背景设置为了华科的南大门，</a:t>
                </a:r>
                <a:r>
                  <a:rPr sz="10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充分体现了GUI界面的独特性与创意性，反映出我们对于代码的理解和学习。</a:t>
                </a:r>
                <a:endParaRPr lang="en-US" altLang="zh-CN" sz="1000" dirty="0">
                  <a:solidFill>
                    <a:srgbClr val="4BD7FF"/>
                  </a:solidFill>
                  <a:cs typeface="+mn-ea"/>
                  <a:sym typeface="+mn-lt"/>
                </a:endParaRPr>
              </a:p>
            </p:txBody>
          </p:sp>
        </p:grpSp>
      </p:grpSp>
      <p:grpSp>
        <p:nvGrpSpPr>
          <p:cNvPr id="28" name="组合 27"/>
          <p:cNvGrpSpPr/>
          <p:nvPr/>
        </p:nvGrpSpPr>
        <p:grpSpPr>
          <a:xfrm>
            <a:off x="7868851" y="4114451"/>
            <a:ext cx="3212592" cy="2752657"/>
            <a:chOff x="7868851" y="3869341"/>
            <a:chExt cx="3212592" cy="2752657"/>
          </a:xfrm>
        </p:grpSpPr>
        <p:sp>
          <p:nvSpPr>
            <p:cNvPr id="29" name="ísḷiḍè"/>
            <p:cNvSpPr/>
            <p:nvPr/>
          </p:nvSpPr>
          <p:spPr>
            <a:xfrm>
              <a:off x="7868851" y="3869341"/>
              <a:ext cx="3212592" cy="1917239"/>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31" name="组合 30"/>
            <p:cNvGrpSpPr/>
            <p:nvPr/>
          </p:nvGrpSpPr>
          <p:grpSpPr>
            <a:xfrm>
              <a:off x="7942866" y="3968329"/>
              <a:ext cx="3037840" cy="2653669"/>
              <a:chOff x="8105617" y="1508900"/>
              <a:chExt cx="3037840" cy="2653669"/>
            </a:xfrm>
          </p:grpSpPr>
          <p:sp>
            <p:nvSpPr>
              <p:cNvPr id="32" name="矩形 31"/>
              <p:cNvSpPr/>
              <p:nvPr/>
            </p:nvSpPr>
            <p:spPr>
              <a:xfrm>
                <a:off x="8386287" y="1508900"/>
                <a:ext cx="2501951"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模块的连接</a:t>
                </a:r>
                <a:endParaRPr lang="zh-CN" altLang="en-US" b="1" dirty="0">
                  <a:solidFill>
                    <a:srgbClr val="4BD7FF"/>
                  </a:solidFill>
                  <a:cs typeface="+mn-ea"/>
                  <a:sym typeface="+mn-lt"/>
                </a:endParaRPr>
              </a:p>
            </p:txBody>
          </p:sp>
          <p:sp>
            <p:nvSpPr>
              <p:cNvPr id="33" name="文本框 32"/>
              <p:cNvSpPr txBox="1"/>
              <p:nvPr/>
            </p:nvSpPr>
            <p:spPr>
              <a:xfrm>
                <a:off x="8105617" y="1823225"/>
                <a:ext cx="3037840" cy="2339344"/>
              </a:xfrm>
              <a:prstGeom prst="rect">
                <a:avLst/>
              </a:prstGeom>
              <a:noFill/>
            </p:spPr>
            <p:txBody>
              <a:bodyPr wrap="square" rtlCol="0">
                <a:spAutoFit/>
              </a:bodyPr>
              <a:lstStyle/>
              <a:p>
                <a:pPr algn="ctr">
                  <a:lnSpc>
                    <a:spcPct val="114000"/>
                  </a:lnSpc>
                </a:pPr>
                <a:r>
                  <a:rPr sz="12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在不同模块的连接方面，</a:t>
                </a:r>
                <a:r>
                  <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我们首先采用了fileopen函数</a:t>
                </a:r>
                <a:r>
                  <a:rPr sz="12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，以供用户手动选择视频，便于对用户自定义的素材进行分析跟踪。其次我们对代码进行了优化，采用了函数的调用方式，将打开的视频进行播放，并且可以随时暂停。</a:t>
                </a:r>
                <a:endParaRPr sz="1200" dirty="0">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grpSp>
      <p:grpSp>
        <p:nvGrpSpPr>
          <p:cNvPr id="34" name="组合 33"/>
          <p:cNvGrpSpPr/>
          <p:nvPr/>
        </p:nvGrpSpPr>
        <p:grpSpPr>
          <a:xfrm>
            <a:off x="382276" y="202078"/>
            <a:ext cx="4291324" cy="368300"/>
            <a:chOff x="382276" y="202078"/>
            <a:chExt cx="4291324" cy="368300"/>
          </a:xfrm>
        </p:grpSpPr>
        <p:grpSp>
          <p:nvGrpSpPr>
            <p:cNvPr id="35" name="组合 34"/>
            <p:cNvGrpSpPr/>
            <p:nvPr/>
          </p:nvGrpSpPr>
          <p:grpSpPr>
            <a:xfrm>
              <a:off x="382276" y="269854"/>
              <a:ext cx="604607" cy="274860"/>
              <a:chOff x="775976" y="295254"/>
              <a:chExt cx="604607" cy="274860"/>
            </a:xfrm>
          </p:grpSpPr>
          <p:grpSp>
            <p:nvGrpSpPr>
              <p:cNvPr id="37" name="组合 36"/>
              <p:cNvGrpSpPr/>
              <p:nvPr/>
            </p:nvGrpSpPr>
            <p:grpSpPr>
              <a:xfrm rot="2788198">
                <a:off x="784307"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2788198">
                <a:off x="938001" y="286923"/>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rot="2788198">
                <a:off x="1105671" y="295201"/>
                <a:ext cx="266582" cy="283243"/>
                <a:chOff x="4389120" y="2293620"/>
                <a:chExt cx="609600" cy="647700"/>
              </a:xfrm>
            </p:grpSpPr>
            <p:cxnSp>
              <p:nvCxnSpPr>
                <p:cNvPr id="40" name="直接连接符 3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6" name="文本框 35"/>
            <p:cNvSpPr txBox="1"/>
            <p:nvPr/>
          </p:nvSpPr>
          <p:spPr>
            <a:xfrm>
              <a:off x="1265771" y="202078"/>
              <a:ext cx="3407829" cy="368300"/>
            </a:xfrm>
            <a:prstGeom prst="rect">
              <a:avLst/>
            </a:prstGeom>
            <a:noFill/>
          </p:spPr>
          <p:txBody>
            <a:bodyPr wrap="square" rtlCol="0">
              <a:spAutoFit/>
            </a:bodyPr>
            <a:lstStyle/>
            <a:p>
              <a:r>
                <a:rPr lang="zh-CN" altLang="en-US" b="1" noProof="0" dirty="0">
                  <a:ln>
                    <a:noFill/>
                  </a:ln>
                  <a:solidFill>
                    <a:srgbClr val="4BD7FF"/>
                  </a:solidFill>
                  <a:effectLst/>
                  <a:uLnTx/>
                  <a:uFillTx/>
                  <a:cs typeface="+mn-ea"/>
                  <a:sym typeface="+mn-lt"/>
                </a:rPr>
                <a:t>项目技术与过程</a:t>
              </a:r>
              <a:endParaRPr lang="zh-CN" altLang="en-US" b="1" dirty="0">
                <a:solidFill>
                  <a:srgbClr val="4BD7FF"/>
                </a:solidFill>
                <a:cs typeface="+mn-ea"/>
                <a:sym typeface="+mn-lt"/>
              </a:endParaRPr>
            </a:p>
          </p:txBody>
        </p:sp>
      </p:gr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Effect transition="in" filter="fade">
                                      <p:cBhvr>
                                        <p:cTn id="14" dur="10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1000" fill="hold"/>
                                        <p:tgtEl>
                                          <p:spTgt spid="16"/>
                                        </p:tgtEl>
                                        <p:attrNameLst>
                                          <p:attrName>ppt_w</p:attrName>
                                        </p:attrNameLst>
                                      </p:cBhvr>
                                      <p:tavLst>
                                        <p:tav tm="0">
                                          <p:val>
                                            <p:fltVal val="0"/>
                                          </p:val>
                                        </p:tav>
                                        <p:tav tm="100000">
                                          <p:val>
                                            <p:strVal val="#ppt_w"/>
                                          </p:val>
                                        </p:tav>
                                      </p:tavLst>
                                    </p:anim>
                                    <p:anim calcmode="lin" valueType="num">
                                      <p:cBhvr>
                                        <p:cTn id="18" dur="1000" fill="hold"/>
                                        <p:tgtEl>
                                          <p:spTgt spid="16"/>
                                        </p:tgtEl>
                                        <p:attrNameLst>
                                          <p:attrName>ppt_h</p:attrName>
                                        </p:attrNameLst>
                                      </p:cBhvr>
                                      <p:tavLst>
                                        <p:tav tm="0">
                                          <p:val>
                                            <p:fltVal val="0"/>
                                          </p:val>
                                        </p:tav>
                                        <p:tav tm="100000">
                                          <p:val>
                                            <p:strVal val="#ppt_h"/>
                                          </p:val>
                                        </p:tav>
                                      </p:tavLst>
                                    </p:anim>
                                    <p:animEffect transition="in" filter="fade">
                                      <p:cBhvr>
                                        <p:cTn id="19" dur="1000"/>
                                        <p:tgtEl>
                                          <p:spTgt spid="16"/>
                                        </p:tgtEl>
                                      </p:cBhvr>
                                    </p:animEffect>
                                  </p:childTnLst>
                                </p:cTn>
                              </p:par>
                              <p:par>
                                <p:cTn id="20" presetID="53"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1000" fill="hold"/>
                                        <p:tgtEl>
                                          <p:spTgt spid="22"/>
                                        </p:tgtEl>
                                        <p:attrNameLst>
                                          <p:attrName>ppt_w</p:attrName>
                                        </p:attrNameLst>
                                      </p:cBhvr>
                                      <p:tavLst>
                                        <p:tav tm="0">
                                          <p:val>
                                            <p:fltVal val="0"/>
                                          </p:val>
                                        </p:tav>
                                        <p:tav tm="100000">
                                          <p:val>
                                            <p:strVal val="#ppt_w"/>
                                          </p:val>
                                        </p:tav>
                                      </p:tavLst>
                                    </p:anim>
                                    <p:anim calcmode="lin" valueType="num">
                                      <p:cBhvr>
                                        <p:cTn id="23" dur="1000" fill="hold"/>
                                        <p:tgtEl>
                                          <p:spTgt spid="22"/>
                                        </p:tgtEl>
                                        <p:attrNameLst>
                                          <p:attrName>ppt_h</p:attrName>
                                        </p:attrNameLst>
                                      </p:cBhvr>
                                      <p:tavLst>
                                        <p:tav tm="0">
                                          <p:val>
                                            <p:fltVal val="0"/>
                                          </p:val>
                                        </p:tav>
                                        <p:tav tm="100000">
                                          <p:val>
                                            <p:strVal val="#ppt_h"/>
                                          </p:val>
                                        </p:tav>
                                      </p:tavLst>
                                    </p:anim>
                                    <p:animEffect transition="in" filter="fade">
                                      <p:cBhvr>
                                        <p:cTn id="24" dur="1000"/>
                                        <p:tgtEl>
                                          <p:spTgt spid="2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fltVal val="0"/>
                                          </p:val>
                                        </p:tav>
                                        <p:tav tm="100000">
                                          <p:val>
                                            <p:strVal val="#ppt_w"/>
                                          </p:val>
                                        </p:tav>
                                      </p:tavLst>
                                    </p:anim>
                                    <p:anim calcmode="lin" valueType="num">
                                      <p:cBhvr>
                                        <p:cTn id="28" dur="1000" fill="hold"/>
                                        <p:tgtEl>
                                          <p:spTgt spid="3"/>
                                        </p:tgtEl>
                                        <p:attrNameLst>
                                          <p:attrName>ppt_h</p:attrName>
                                        </p:attrNameLst>
                                      </p:cBhvr>
                                      <p:tavLst>
                                        <p:tav tm="0">
                                          <p:val>
                                            <p:fltVal val="0"/>
                                          </p:val>
                                        </p:tav>
                                        <p:tav tm="100000">
                                          <p:val>
                                            <p:strVal val="#ppt_h"/>
                                          </p:val>
                                        </p:tav>
                                      </p:tavLst>
                                    </p:anim>
                                    <p:animEffect transition="in" filter="fade">
                                      <p:cBhvr>
                                        <p:cTn id="29" dur="1000"/>
                                        <p:tgtEl>
                                          <p:spTgt spid="3"/>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1000" fill="hold"/>
                                        <p:tgtEl>
                                          <p:spTgt spid="28"/>
                                        </p:tgtEl>
                                        <p:attrNameLst>
                                          <p:attrName>ppt_w</p:attrName>
                                        </p:attrNameLst>
                                      </p:cBhvr>
                                      <p:tavLst>
                                        <p:tav tm="0">
                                          <p:val>
                                            <p:fltVal val="0"/>
                                          </p:val>
                                        </p:tav>
                                        <p:tav tm="100000">
                                          <p:val>
                                            <p:strVal val="#ppt_w"/>
                                          </p:val>
                                        </p:tav>
                                      </p:tavLst>
                                    </p:anim>
                                    <p:anim calcmode="lin" valueType="num">
                                      <p:cBhvr>
                                        <p:cTn id="33" dur="1000" fill="hold"/>
                                        <p:tgtEl>
                                          <p:spTgt spid="28"/>
                                        </p:tgtEl>
                                        <p:attrNameLst>
                                          <p:attrName>ppt_h</p:attrName>
                                        </p:attrNameLst>
                                      </p:cBhvr>
                                      <p:tavLst>
                                        <p:tav tm="0">
                                          <p:val>
                                            <p:fltVal val="0"/>
                                          </p:val>
                                        </p:tav>
                                        <p:tav tm="100000">
                                          <p:val>
                                            <p:strVal val="#ppt_h"/>
                                          </p:val>
                                        </p:tav>
                                      </p:tavLst>
                                    </p:anim>
                                    <p:animEffect transition="in" filter="fade">
                                      <p:cBhvr>
                                        <p:cTn id="34"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test_batch2_labels"/>
          <p:cNvPicPr>
            <a:picLocks noChangeAspect="1"/>
          </p:cNvPicPr>
          <p:nvPr/>
        </p:nvPicPr>
        <p:blipFill>
          <a:blip r:embed="rId1"/>
          <a:stretch>
            <a:fillRect/>
          </a:stretch>
        </p:blipFill>
        <p:spPr>
          <a:xfrm>
            <a:off x="406400" y="1074420"/>
            <a:ext cx="5147310" cy="5147310"/>
          </a:xfrm>
          <a:prstGeom prst="rect">
            <a:avLst/>
          </a:prstGeom>
        </p:spPr>
      </p:pic>
      <p:pic>
        <p:nvPicPr>
          <p:cNvPr id="10" name="图片 9" descr="test_batch2_pred"/>
          <p:cNvPicPr>
            <a:picLocks noChangeAspect="1"/>
          </p:cNvPicPr>
          <p:nvPr/>
        </p:nvPicPr>
        <p:blipFill>
          <a:blip r:embed="rId2"/>
          <a:stretch>
            <a:fillRect/>
          </a:stretch>
        </p:blipFill>
        <p:spPr>
          <a:xfrm>
            <a:off x="6190615" y="1074420"/>
            <a:ext cx="5382895" cy="5382895"/>
          </a:xfrm>
          <a:prstGeom prst="rect">
            <a:avLst/>
          </a:prstGeom>
        </p:spPr>
      </p:pic>
      <p:sp>
        <p:nvSpPr>
          <p:cNvPr id="11" name="文本框 10"/>
          <p:cNvSpPr txBox="1"/>
          <p:nvPr/>
        </p:nvSpPr>
        <p:spPr>
          <a:xfrm>
            <a:off x="1276985" y="200025"/>
            <a:ext cx="2987675" cy="706755"/>
          </a:xfrm>
          <a:prstGeom prst="rect">
            <a:avLst/>
          </a:prstGeom>
          <a:noFill/>
        </p:spPr>
        <p:txBody>
          <a:bodyPr wrap="square" rtlCol="0">
            <a:spAutoFit/>
          </a:bodyPr>
          <a:p>
            <a:r>
              <a:rPr lang="zh-CN" altLang="en-US" sz="4000">
                <a:ln/>
                <a:solidFill>
                  <a:schemeClr val="accent1"/>
                </a:solidFill>
                <a:effectLst>
                  <a:outerShdw blurRad="38100" dist="25400" dir="5400000" algn="ctr" rotWithShape="0">
                    <a:srgbClr val="6E747A">
                      <a:alpha val="43000"/>
                    </a:srgbClr>
                  </a:outerShdw>
                </a:effectLst>
              </a:rPr>
              <a:t>训练前后</a:t>
            </a:r>
            <a:endParaRPr lang="zh-CN" altLang="en-US" sz="4000">
              <a:ln/>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med" advClick="0" advTm="3000">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758825" y="337820"/>
            <a:ext cx="5847080" cy="466725"/>
          </a:xfrm>
        </p:spPr>
        <p:txBody>
          <a:bodyPr>
            <a:normAutofit fontScale="90000"/>
          </a:bodyPr>
          <a:p>
            <a:pPr algn="l"/>
            <a:r>
              <a:rPr lang="zh-CN" altLang="en-US" sz="3555">
                <a:ln/>
                <a:solidFill>
                  <a:schemeClr val="accent1"/>
                </a:solidFill>
                <a:effectLst>
                  <a:outerShdw blurRad="38100" dist="25400" dir="5400000" algn="ctr" rotWithShape="0">
                    <a:srgbClr val="6E747A">
                      <a:alpha val="43000"/>
                    </a:srgbClr>
                  </a:outerShdw>
                </a:effectLst>
              </a:rPr>
              <a:t>测试</a:t>
            </a:r>
            <a:endParaRPr lang="zh-CN" altLang="en-US" sz="3555">
              <a:ln/>
              <a:solidFill>
                <a:schemeClr val="accent1"/>
              </a:solidFill>
              <a:effectLst>
                <a:outerShdw blurRad="38100" dist="25400" dir="5400000" algn="ctr" rotWithShape="0">
                  <a:srgbClr val="6E747A">
                    <a:alpha val="43000"/>
                  </a:srgbClr>
                </a:outerShdw>
              </a:effectLst>
            </a:endParaRPr>
          </a:p>
        </p:txBody>
      </p:sp>
      <p:pic>
        <p:nvPicPr>
          <p:cNvPr id="4" name="图片 3" descr="test_batch0_pred"/>
          <p:cNvPicPr>
            <a:picLocks noChangeAspect="1"/>
          </p:cNvPicPr>
          <p:nvPr/>
        </p:nvPicPr>
        <p:blipFill>
          <a:blip r:embed="rId1"/>
          <a:stretch>
            <a:fillRect/>
          </a:stretch>
        </p:blipFill>
        <p:spPr>
          <a:xfrm>
            <a:off x="6442075" y="2162810"/>
            <a:ext cx="5423535" cy="3618865"/>
          </a:xfrm>
          <a:prstGeom prst="rect">
            <a:avLst/>
          </a:prstGeom>
        </p:spPr>
      </p:pic>
      <p:pic>
        <p:nvPicPr>
          <p:cNvPr id="5" name="图片 4" descr="test_batch1_labels"/>
          <p:cNvPicPr>
            <a:picLocks noChangeAspect="1"/>
          </p:cNvPicPr>
          <p:nvPr/>
        </p:nvPicPr>
        <p:blipFill>
          <a:blip r:embed="rId2"/>
          <a:stretch>
            <a:fillRect/>
          </a:stretch>
        </p:blipFill>
        <p:spPr>
          <a:xfrm>
            <a:off x="496570" y="913765"/>
            <a:ext cx="5478145" cy="4177665"/>
          </a:xfrm>
          <a:prstGeom prst="rect">
            <a:avLst/>
          </a:prstGeom>
        </p:spPr>
      </p:pic>
    </p:spTree>
  </p:cSld>
  <p:clrMapOvr>
    <a:masterClrMapping/>
  </p:clrMapOvr>
  <p:transition spd="med" advClick="0" advTm="3000">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79"/>
          <p:cNvSpPr/>
          <p:nvPr/>
        </p:nvSpPr>
        <p:spPr>
          <a:xfrm>
            <a:off x="4544573" y="226573"/>
            <a:ext cx="851944" cy="851944"/>
          </a:xfrm>
          <a:prstGeom prst="ellipse">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01</a:t>
            </a:r>
            <a:endParaRPr lang="en-US" sz="2400">
              <a:solidFill>
                <a:srgbClr val="122041"/>
              </a:solidFill>
              <a:cs typeface="+mn-ea"/>
              <a:sym typeface="+mn-lt"/>
            </a:endParaRPr>
          </a:p>
        </p:txBody>
      </p:sp>
      <p:sp>
        <p:nvSpPr>
          <p:cNvPr id="3" name="Rectangle: Rounded Corners 80"/>
          <p:cNvSpPr/>
          <p:nvPr/>
        </p:nvSpPr>
        <p:spPr>
          <a:xfrm>
            <a:off x="7120622" y="673613"/>
            <a:ext cx="851944" cy="851944"/>
          </a:xfrm>
          <a:prstGeom prst="ellipse">
            <a:avLst/>
          </a:prstGeom>
          <a:solidFill>
            <a:schemeClr val="accent2"/>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02</a:t>
            </a:r>
            <a:endParaRPr lang="en-US" sz="2400">
              <a:solidFill>
                <a:srgbClr val="122041"/>
              </a:solidFill>
              <a:cs typeface="+mn-ea"/>
              <a:sym typeface="+mn-lt"/>
            </a:endParaRPr>
          </a:p>
        </p:txBody>
      </p:sp>
      <p:sp>
        <p:nvSpPr>
          <p:cNvPr id="4" name="Rectangle: Rounded Corners 81"/>
          <p:cNvSpPr/>
          <p:nvPr/>
        </p:nvSpPr>
        <p:spPr>
          <a:xfrm>
            <a:off x="9996391" y="910468"/>
            <a:ext cx="851944" cy="851944"/>
          </a:xfrm>
          <a:prstGeom prst="ellipse">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03</a:t>
            </a:r>
            <a:endParaRPr lang="en-US" sz="2400">
              <a:solidFill>
                <a:srgbClr val="122041"/>
              </a:solidFill>
              <a:cs typeface="+mn-ea"/>
              <a:sym typeface="+mn-lt"/>
            </a:endParaRPr>
          </a:p>
        </p:txBody>
      </p:sp>
      <p:sp>
        <p:nvSpPr>
          <p:cNvPr id="17" name="文本框 16"/>
          <p:cNvSpPr txBox="1"/>
          <p:nvPr/>
        </p:nvSpPr>
        <p:spPr>
          <a:xfrm>
            <a:off x="4179100" y="1303474"/>
            <a:ext cx="1584160" cy="721995"/>
          </a:xfrm>
          <a:prstGeom prst="rect">
            <a:avLst/>
          </a:prstGeom>
          <a:noFill/>
        </p:spPr>
        <p:txBody>
          <a:bodyPr wrap="square" rtlCol="0">
            <a:spAutoFit/>
            <a:scene3d>
              <a:camera prst="orthographicFront"/>
              <a:lightRig rig="threePt" dir="t"/>
            </a:scene3d>
            <a:sp3d contourW="12700"/>
          </a:bodyPr>
          <a:lstStyle/>
          <a:p>
            <a:pPr algn="ctr">
              <a:lnSpc>
                <a:spcPct val="114000"/>
              </a:lnSpc>
            </a:pPr>
            <a:r>
              <a:rPr b="1" dirty="0">
                <a:solidFill>
                  <a:srgbClr val="4BD7FF"/>
                </a:solidFill>
                <a:latin typeface="微软雅黑" panose="020B0503020204020204" pitchFamily="34" charset="-122"/>
                <a:ea typeface="微软雅黑" panose="020B0503020204020204" pitchFamily="34" charset="-122"/>
                <a:cs typeface="+mn-ea"/>
                <a:sym typeface="+mn-lt"/>
              </a:rPr>
              <a:t>模型准确性的实现</a:t>
            </a:r>
            <a:endParaRPr b="1" dirty="0">
              <a:solidFill>
                <a:srgbClr val="4BD7FF"/>
              </a:solidFill>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6754514" y="1692094"/>
            <a:ext cx="1584160" cy="406400"/>
          </a:xfrm>
          <a:prstGeom prst="rect">
            <a:avLst/>
          </a:prstGeom>
          <a:noFill/>
        </p:spPr>
        <p:txBody>
          <a:bodyPr wrap="square" rtlCol="0">
            <a:spAutoFit/>
            <a:scene3d>
              <a:camera prst="orthographicFront"/>
              <a:lightRig rig="threePt" dir="t"/>
            </a:scene3d>
            <a:sp3d contourW="12700"/>
          </a:bodyPr>
          <a:lstStyle/>
          <a:p>
            <a:pPr algn="ctr">
              <a:lnSpc>
                <a:spcPct val="114000"/>
              </a:lnSpc>
              <a:buClrTx/>
              <a:buSzTx/>
              <a:buFontTx/>
            </a:pPr>
            <a:r>
              <a:rPr sz="1800" b="1" dirty="0">
                <a:solidFill>
                  <a:srgbClr val="4BD7FF"/>
                </a:solidFill>
                <a:latin typeface="微软雅黑" panose="020B0503020204020204" pitchFamily="34" charset="-122"/>
                <a:ea typeface="微软雅黑" panose="020B0503020204020204" pitchFamily="34" charset="-122"/>
                <a:cs typeface="+mn-ea"/>
                <a:sym typeface="+mn-lt"/>
              </a:rPr>
              <a:t>跟踪检测实现</a:t>
            </a:r>
            <a:endParaRPr sz="1800" b="1" dirty="0">
              <a:solidFill>
                <a:srgbClr val="4BD7FF"/>
              </a:solidFill>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p:nvSpPr>
        <p:spPr>
          <a:xfrm>
            <a:off x="9629648" y="1840049"/>
            <a:ext cx="1584160" cy="721995"/>
          </a:xfrm>
          <a:prstGeom prst="rect">
            <a:avLst/>
          </a:prstGeom>
          <a:noFill/>
        </p:spPr>
        <p:txBody>
          <a:bodyPr wrap="square" rtlCol="0">
            <a:spAutoFit/>
            <a:scene3d>
              <a:camera prst="orthographicFront"/>
              <a:lightRig rig="threePt" dir="t"/>
            </a:scene3d>
            <a:sp3d contourW="12700"/>
          </a:bodyPr>
          <a:lstStyle/>
          <a:p>
            <a:pPr algn="ctr">
              <a:lnSpc>
                <a:spcPct val="114000"/>
              </a:lnSpc>
              <a:buClrTx/>
              <a:buSzTx/>
              <a:buFontTx/>
            </a:pPr>
            <a:r>
              <a:rPr sz="1800" b="1" dirty="0">
                <a:solidFill>
                  <a:srgbClr val="4BD7FF"/>
                </a:solidFill>
                <a:latin typeface="微软雅黑" panose="020B0503020204020204" pitchFamily="34" charset="-122"/>
                <a:ea typeface="微软雅黑" panose="020B0503020204020204" pitchFamily="34" charset="-122"/>
                <a:cs typeface="+mn-ea"/>
                <a:sym typeface="+mn-lt"/>
              </a:rPr>
              <a:t>界面交互的实现</a:t>
            </a:r>
            <a:endParaRPr sz="1800" b="1" dirty="0">
              <a:solidFill>
                <a:srgbClr val="4BD7FF"/>
              </a:solidFill>
              <a:latin typeface="微软雅黑" panose="020B0503020204020204" pitchFamily="34" charset="-122"/>
              <a:ea typeface="微软雅黑" panose="020B0503020204020204" pitchFamily="34" charset="-122"/>
              <a:cs typeface="+mn-ea"/>
              <a:sym typeface="+mn-lt"/>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V="1">
            <a:off x="-419157" y="910499"/>
            <a:ext cx="5181606" cy="5181606"/>
          </a:xfrm>
          <a:prstGeom prst="rect">
            <a:avLst/>
          </a:prstGeom>
        </p:spPr>
      </p:pic>
      <p:grpSp>
        <p:nvGrpSpPr>
          <p:cNvPr id="26" name="组合 25"/>
          <p:cNvGrpSpPr/>
          <p:nvPr/>
        </p:nvGrpSpPr>
        <p:grpSpPr>
          <a:xfrm>
            <a:off x="382276" y="202078"/>
            <a:ext cx="4291324" cy="368300"/>
            <a:chOff x="382276" y="202078"/>
            <a:chExt cx="4291324" cy="368300"/>
          </a:xfrm>
        </p:grpSpPr>
        <p:grpSp>
          <p:nvGrpSpPr>
            <p:cNvPr id="27" name="组合 26"/>
            <p:cNvGrpSpPr/>
            <p:nvPr/>
          </p:nvGrpSpPr>
          <p:grpSpPr>
            <a:xfrm>
              <a:off x="382276" y="269854"/>
              <a:ext cx="604607" cy="274860"/>
              <a:chOff x="775976" y="295254"/>
              <a:chExt cx="604607" cy="274860"/>
            </a:xfrm>
          </p:grpSpPr>
          <p:grpSp>
            <p:nvGrpSpPr>
              <p:cNvPr id="29" name="组合 28"/>
              <p:cNvGrpSpPr/>
              <p:nvPr/>
            </p:nvGrpSpPr>
            <p:grpSpPr>
              <a:xfrm rot="2788198">
                <a:off x="784307" y="286923"/>
                <a:ext cx="266582" cy="283243"/>
                <a:chOff x="4389120" y="2293620"/>
                <a:chExt cx="609600" cy="647700"/>
              </a:xfrm>
            </p:grpSpPr>
            <p:cxnSp>
              <p:nvCxnSpPr>
                <p:cNvPr id="36" name="直接连接符 3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2788198">
                <a:off x="938001" y="286923"/>
                <a:ext cx="266582" cy="283243"/>
                <a:chOff x="4389120" y="2293620"/>
                <a:chExt cx="609600" cy="647700"/>
              </a:xfrm>
            </p:grpSpPr>
            <p:cxnSp>
              <p:nvCxnSpPr>
                <p:cNvPr id="34" name="直接连接符 3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rot="2788198">
                <a:off x="1105671" y="295201"/>
                <a:ext cx="266582" cy="283243"/>
                <a:chOff x="4389120" y="2293620"/>
                <a:chExt cx="609600" cy="647700"/>
              </a:xfrm>
            </p:grpSpPr>
            <p:cxnSp>
              <p:nvCxnSpPr>
                <p:cNvPr id="32" name="直接连接符 3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8" name="文本框 2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a:t>
              </a:r>
              <a:r>
                <a:rPr lang="zh-CN" altLang="en-US" b="1" dirty="0">
                  <a:solidFill>
                    <a:srgbClr val="4BD7FF"/>
                  </a:solidFill>
                  <a:cs typeface="+mn-ea"/>
                  <a:sym typeface="+mn-lt"/>
                </a:rPr>
                <a:t>测试</a:t>
              </a:r>
              <a:endParaRPr lang="zh-CN" altLang="en-US" b="1" dirty="0">
                <a:solidFill>
                  <a:srgbClr val="4BD7FF"/>
                </a:solidFill>
                <a:cs typeface="+mn-ea"/>
                <a:sym typeface="+mn-lt"/>
              </a:endParaRPr>
            </a:p>
          </p:txBody>
        </p:sp>
      </p:grpSp>
      <p:sp>
        <p:nvSpPr>
          <p:cNvPr id="8" name="文本框 7"/>
          <p:cNvSpPr txBox="1"/>
          <p:nvPr/>
        </p:nvSpPr>
        <p:spPr>
          <a:xfrm>
            <a:off x="3937635" y="2098675"/>
            <a:ext cx="2067560" cy="3598545"/>
          </a:xfrm>
          <a:prstGeom prst="rect">
            <a:avLst/>
          </a:prstGeom>
          <a:noFill/>
        </p:spPr>
        <p:txBody>
          <a:bodyPr wrap="square" rtlCol="0">
            <a:spAutoFit/>
          </a:bodyPr>
          <a:p>
            <a:pPr algn="l">
              <a:lnSpc>
                <a:spcPct val="114000"/>
              </a:lnSpc>
              <a:buClrTx/>
              <a:buSzTx/>
              <a:buFontTx/>
            </a:pPr>
            <a:r>
              <a:rPr lang="en-US" altLang="zh-CN" sz="1600" dirty="0">
                <a:solidFill>
                  <a:srgbClr val="4BD7FF"/>
                </a:solidFill>
                <a:cs typeface="+mn-ea"/>
              </a:rPr>
              <a:t> </a:t>
            </a:r>
            <a:r>
              <a:rPr lang="en-US" altLang="zh-CN" sz="2000" dirty="0">
                <a:solidFill>
                  <a:srgbClr val="4BD7FF"/>
                </a:solidFill>
                <a:cs typeface="+mn-ea"/>
              </a:rPr>
              <a:t> </a:t>
            </a:r>
            <a:r>
              <a:rPr lang="zh-CN" altLang="en-US" sz="2000" dirty="0">
                <a:solidFill>
                  <a:srgbClr val="4BD7FF"/>
                </a:solidFill>
                <a:cs typeface="+mn-ea"/>
              </a:rPr>
              <a:t>对于模型的准确性，</a:t>
            </a:r>
            <a:r>
              <a:rPr lang="zh-CN" altLang="en-US" sz="2000" dirty="0">
                <a:solidFill>
                  <a:schemeClr val="accent1"/>
                </a:solidFill>
                <a:effectLst>
                  <a:outerShdw blurRad="38100" dist="25400" dir="5400000" algn="ctr" rotWithShape="0">
                    <a:srgbClr val="6E747A">
                      <a:alpha val="43000"/>
                    </a:srgbClr>
                  </a:outerShdw>
                </a:effectLst>
                <a:cs typeface="+mn-ea"/>
              </a:rPr>
              <a:t>我们在项目后期对yolov5的复杂度进行了变更</a:t>
            </a:r>
            <a:r>
              <a:rPr lang="zh-CN" altLang="en-US" sz="2000" dirty="0">
                <a:solidFill>
                  <a:srgbClr val="4BD7FF"/>
                </a:solidFill>
                <a:cs typeface="+mn-ea"/>
              </a:rPr>
              <a:t>，进行多次测量后我们可以直观得出随着模型复杂度的提升，准确度也在随之上升。</a:t>
            </a:r>
            <a:endParaRPr lang="zh-CN" altLang="en-US" sz="2000" dirty="0">
              <a:solidFill>
                <a:srgbClr val="4BD7FF"/>
              </a:solidFill>
              <a:cs typeface="+mn-ea"/>
            </a:endParaRPr>
          </a:p>
        </p:txBody>
      </p:sp>
      <p:sp>
        <p:nvSpPr>
          <p:cNvPr id="10" name="文本框 9"/>
          <p:cNvSpPr txBox="1"/>
          <p:nvPr/>
        </p:nvSpPr>
        <p:spPr>
          <a:xfrm>
            <a:off x="6144895" y="2188845"/>
            <a:ext cx="2787015" cy="2896870"/>
          </a:xfrm>
          <a:prstGeom prst="rect">
            <a:avLst/>
          </a:prstGeom>
          <a:noFill/>
        </p:spPr>
        <p:txBody>
          <a:bodyPr wrap="square" rtlCol="0">
            <a:spAutoFit/>
          </a:bodyPr>
          <a:p>
            <a:pPr algn="l">
              <a:lnSpc>
                <a:spcPct val="114000"/>
              </a:lnSpc>
              <a:buClrTx/>
              <a:buSzTx/>
              <a:buFontTx/>
            </a:pPr>
            <a:r>
              <a:rPr lang="zh-CN" altLang="en-US" sz="2000" dirty="0">
                <a:solidFill>
                  <a:srgbClr val="4BD7FF"/>
                </a:solidFill>
                <a:cs typeface="+mn-ea"/>
              </a:rPr>
              <a:t>在代码运行的过程中可以很清楚的看到虽然画质在一定程度上有降低，但是程序的主要功能还是达到了，</a:t>
            </a:r>
            <a:r>
              <a:rPr lang="zh-CN" altLang="en-US" sz="2000" dirty="0">
                <a:solidFill>
                  <a:schemeClr val="accent1"/>
                </a:solidFill>
                <a:effectLst>
                  <a:outerShdw blurRad="38100" dist="25400" dir="5400000" algn="ctr" rotWithShape="0">
                    <a:srgbClr val="6E747A">
                      <a:alpha val="43000"/>
                    </a:srgbClr>
                  </a:outerShdw>
                </a:effectLst>
                <a:cs typeface="+mn-ea"/>
              </a:rPr>
              <a:t>能够对不同类型的对象进行检测和跟踪，同时还能显示每个对象的可信程度。</a:t>
            </a:r>
            <a:endParaRPr lang="zh-CN" altLang="en-US" sz="2000" dirty="0">
              <a:solidFill>
                <a:schemeClr val="accent1"/>
              </a:solidFill>
              <a:effectLst>
                <a:outerShdw blurRad="38100" dist="25400" dir="5400000" algn="ctr" rotWithShape="0">
                  <a:srgbClr val="6E747A">
                    <a:alpha val="43000"/>
                  </a:srgbClr>
                </a:outerShdw>
              </a:effectLst>
              <a:cs typeface="+mn-ea"/>
            </a:endParaRPr>
          </a:p>
        </p:txBody>
      </p:sp>
      <p:sp>
        <p:nvSpPr>
          <p:cNvPr id="12" name="文本框 11"/>
          <p:cNvSpPr txBox="1"/>
          <p:nvPr/>
        </p:nvSpPr>
        <p:spPr>
          <a:xfrm>
            <a:off x="8983980" y="2486660"/>
            <a:ext cx="2875915" cy="4300220"/>
          </a:xfrm>
          <a:prstGeom prst="rect">
            <a:avLst/>
          </a:prstGeom>
          <a:noFill/>
        </p:spPr>
        <p:txBody>
          <a:bodyPr wrap="square" rtlCol="0">
            <a:spAutoFit/>
          </a:bodyPr>
          <a:p>
            <a:pPr algn="l">
              <a:lnSpc>
                <a:spcPct val="114000"/>
              </a:lnSpc>
              <a:buClrTx/>
              <a:buSzTx/>
              <a:buFontTx/>
            </a:pPr>
            <a:r>
              <a:rPr lang="zh-CN" altLang="en-US" sz="2000" dirty="0">
                <a:solidFill>
                  <a:srgbClr val="4BD7FF"/>
                </a:solidFill>
                <a:cs typeface="+mn-ea"/>
              </a:rPr>
              <a:t>界面交互实现程度较高，我们将程序通pyinstaller打包成一个exe文件，让用户可以随心所欲的运行改程序，同时对于界面的美观程度也在原先基础上得到较大改善。界面总共有4个按键，一个进度条，多个显示框，</a:t>
            </a:r>
            <a:r>
              <a:rPr lang="zh-CN" altLang="en-US" sz="2000" dirty="0">
                <a:solidFill>
                  <a:schemeClr val="accent1"/>
                </a:solidFill>
                <a:effectLst>
                  <a:outerShdw blurRad="38100" dist="25400" dir="5400000" algn="ctr" rotWithShape="0">
                    <a:srgbClr val="6E747A">
                      <a:alpha val="43000"/>
                    </a:srgbClr>
                  </a:outerShdw>
                </a:effectLst>
                <a:cs typeface="+mn-ea"/>
              </a:rPr>
              <a:t>我们对每个元件都进行了自定义的设置，达到了我们预期的目标。</a:t>
            </a:r>
            <a:endParaRPr lang="zh-CN" altLang="en-US" sz="2000" dirty="0">
              <a:solidFill>
                <a:schemeClr val="accent1"/>
              </a:solidFill>
              <a:effectLst>
                <a:outerShdw blurRad="38100" dist="25400" dir="5400000" algn="ctr" rotWithShape="0">
                  <a:srgbClr val="6E747A">
                    <a:alpha val="43000"/>
                  </a:srgbClr>
                </a:outerShdw>
              </a:effectLst>
              <a:cs typeface="+mn-ea"/>
            </a:endParaRPr>
          </a:p>
        </p:txBody>
      </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603250" y="320675"/>
            <a:ext cx="6722110" cy="712470"/>
          </a:xfrm>
        </p:spPr>
        <p:txBody>
          <a:bodyPr>
            <a:normAutofit fontScale="90000"/>
          </a:bodyPr>
          <a:p>
            <a:pPr algn="l"/>
            <a:r>
              <a:rPr lang="en-US" altLang="zh-CN" sz="4445">
                <a:ln/>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Detect</a:t>
            </a:r>
            <a:endParaRPr lang="en-US" altLang="zh-CN" sz="4445">
              <a:ln/>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descr="bus"/>
          <p:cNvPicPr>
            <a:picLocks noChangeAspect="1"/>
          </p:cNvPicPr>
          <p:nvPr/>
        </p:nvPicPr>
        <p:blipFill>
          <a:blip r:embed="rId1"/>
          <a:stretch>
            <a:fillRect/>
          </a:stretch>
        </p:blipFill>
        <p:spPr>
          <a:xfrm>
            <a:off x="854710" y="1164590"/>
            <a:ext cx="3395980" cy="4528185"/>
          </a:xfrm>
          <a:prstGeom prst="rect">
            <a:avLst/>
          </a:prstGeom>
        </p:spPr>
      </p:pic>
      <p:pic>
        <p:nvPicPr>
          <p:cNvPr id="5" name="图片 4" descr="zidane"/>
          <p:cNvPicPr>
            <a:picLocks noChangeAspect="1"/>
          </p:cNvPicPr>
          <p:nvPr/>
        </p:nvPicPr>
        <p:blipFill>
          <a:blip r:embed="rId2"/>
          <a:stretch>
            <a:fillRect/>
          </a:stretch>
        </p:blipFill>
        <p:spPr>
          <a:xfrm>
            <a:off x="5062855" y="195580"/>
            <a:ext cx="5509260" cy="3099435"/>
          </a:xfrm>
          <a:prstGeom prst="rect">
            <a:avLst/>
          </a:prstGeom>
        </p:spPr>
      </p:pic>
      <p:pic>
        <p:nvPicPr>
          <p:cNvPr id="8" name="图片 7" descr="_RKTE940C0@HIN$8_}(43~X"/>
          <p:cNvPicPr>
            <a:picLocks noChangeAspect="1"/>
          </p:cNvPicPr>
          <p:nvPr/>
        </p:nvPicPr>
        <p:blipFill>
          <a:blip r:embed="rId3"/>
          <a:stretch>
            <a:fillRect/>
          </a:stretch>
        </p:blipFill>
        <p:spPr>
          <a:xfrm>
            <a:off x="6515100" y="3387725"/>
            <a:ext cx="4711700" cy="3234055"/>
          </a:xfrm>
          <a:prstGeom prst="rect">
            <a:avLst/>
          </a:prstGeom>
        </p:spPr>
      </p:pic>
    </p:spTree>
  </p:cSld>
  <p:clrMapOvr>
    <a:masterClrMapping/>
  </p:clrMapOvr>
  <p:transition spd="med" advClick="0" advTm="3000">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04</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2935705" cy="1202070"/>
            <a:chOff x="4602496" y="2705479"/>
            <a:chExt cx="2935705" cy="1202070"/>
          </a:xfrm>
          <a:solidFill>
            <a:srgbClr val="122041"/>
          </a:solidFill>
        </p:grpSpPr>
        <p:sp>
          <p:nvSpPr>
            <p:cNvPr id="70" name="文本框 69"/>
            <p:cNvSpPr txBox="1"/>
            <p:nvPr/>
          </p:nvSpPr>
          <p:spPr>
            <a:xfrm>
              <a:off x="4602496" y="2705479"/>
              <a:ext cx="2790592" cy="1198880"/>
            </a:xfrm>
            <a:prstGeom prst="rect">
              <a:avLst/>
            </a:prstGeom>
            <a:grpFill/>
          </p:spPr>
          <p:txBody>
            <a:bodyPr wrap="square" rtlCol="0">
              <a:spAutoFit/>
            </a:bodyPr>
            <a:lstStyle/>
            <a:p>
              <a:pPr algn="ctr"/>
              <a:r>
                <a:rPr lang="zh-CN" altLang="en-US" sz="3600" b="1" noProof="0" dirty="0">
                  <a:ln>
                    <a:noFill/>
                  </a:ln>
                  <a:solidFill>
                    <a:srgbClr val="4BD7FF"/>
                  </a:solidFill>
                  <a:effectLst/>
                  <a:uLnTx/>
                  <a:uFillTx/>
                  <a:cs typeface="+mn-ea"/>
                  <a:sym typeface="+mn-lt"/>
                </a:rPr>
                <a:t>总结</a:t>
              </a:r>
              <a:endParaRPr lang="zh-CN" altLang="en-US" sz="3600" b="1" noProof="0" dirty="0">
                <a:ln>
                  <a:noFill/>
                </a:ln>
                <a:solidFill>
                  <a:srgbClr val="4BD7FF"/>
                </a:solidFill>
                <a:effectLst/>
                <a:uLnTx/>
                <a:uFillTx/>
                <a:cs typeface="+mn-ea"/>
                <a:sym typeface="+mn-lt"/>
              </a:endParaRPr>
            </a:p>
            <a:p>
              <a:pPr algn="ctr"/>
              <a:r>
                <a:rPr lang="zh-CN" altLang="en-US" sz="3600" b="1" noProof="0" dirty="0">
                  <a:ln>
                    <a:noFill/>
                  </a:ln>
                  <a:solidFill>
                    <a:srgbClr val="4BD7FF"/>
                  </a:solidFill>
                  <a:effectLst/>
                  <a:uLnTx/>
                  <a:uFillTx/>
                  <a:cs typeface="+mn-ea"/>
                  <a:sym typeface="+mn-lt"/>
                </a:rPr>
                <a:t>反思</a:t>
              </a:r>
              <a:endPar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endParaRP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 calcmode="lin" valueType="num">
                                      <p:cBhvr additive="base">
                                        <p:cTn id="14" dur="500" fill="hold"/>
                                        <p:tgtEl>
                                          <p:spTgt spid="69"/>
                                        </p:tgtEl>
                                        <p:attrNameLst>
                                          <p:attrName>ppt_x</p:attrName>
                                        </p:attrNameLst>
                                      </p:cBhvr>
                                      <p:tavLst>
                                        <p:tav tm="0">
                                          <p:val>
                                            <p:strVal val="#ppt_x"/>
                                          </p:val>
                                        </p:tav>
                                        <p:tav tm="100000">
                                          <p:val>
                                            <p:strVal val="#ppt_x"/>
                                          </p:val>
                                        </p:tav>
                                      </p:tavLst>
                                    </p:anim>
                                    <p:anim calcmode="lin" valueType="num">
                                      <p:cBhvr additive="base">
                                        <p:cTn id="1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7622791" y="-76165"/>
            <a:ext cx="5031979" cy="3557609"/>
          </a:xfrm>
          <a:prstGeom prst="rect">
            <a:avLst/>
          </a:prstGeom>
        </p:spPr>
      </p:pic>
      <p:sp>
        <p:nvSpPr>
          <p:cNvPr id="21" name="Rectangle 23"/>
          <p:cNvSpPr/>
          <p:nvPr/>
        </p:nvSpPr>
        <p:spPr>
          <a:xfrm>
            <a:off x="1219802" y="2046515"/>
            <a:ext cx="5201208" cy="3707765"/>
          </a:xfrm>
          <a:prstGeom prst="rect">
            <a:avLst/>
          </a:prstGeom>
        </p:spPr>
        <p:txBody>
          <a:bodyPr wrap="square">
            <a:spAutoFit/>
          </a:bodyPr>
          <a:lstStyle/>
          <a:p>
            <a:pPr>
              <a:lnSpc>
                <a:spcPct val="140000"/>
              </a:lnSpc>
              <a:defRPr/>
            </a:pPr>
            <a:r>
              <a:rPr lang="en-US" sz="1400" noProof="1">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sz="140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本项目提出的多目标跟踪算法在算法改进和算法应用方面都取得了一定成果，</a:t>
            </a:r>
            <a:r>
              <a:rPr sz="1400" noProof="1">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针对多目标跟踪任务的开展有更多的开发意义和研究价值。尽管目前的多目标跟踪算法已经有了不错的跟踪性能，但还能在模型体积上进一步优化，模型速度上进一步提升。</a:t>
            </a:r>
            <a:endParaRPr sz="1400" noProof="1">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40000"/>
              </a:lnSpc>
              <a:defRPr/>
            </a:pPr>
            <a:r>
              <a:rPr sz="1400" noProof="1">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sz="1400" noProof="1">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sz="1400" noProof="1">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本课题只采用了更改网络模型以降低计算成本的策略，在压缩模型领域尚有模型剪枝等方法用于轻量化网络结构的设计。 此外，多目标跟踪的研究效果- -定程度上取决于检测器的检测效果,</a:t>
            </a:r>
            <a:r>
              <a:rPr sz="140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检测算法的进一步优化也是-一个可以改进的方向。</a:t>
            </a:r>
            <a:r>
              <a:rPr sz="1400" noProof="1">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本课题所用的算法基于-阶段和二阶段的两主流检测算法进行实验，如果能进--步改进检测器提升检测效果想必会有更好的跟踪性能。</a:t>
            </a:r>
            <a:endParaRPr sz="1400" noProof="1">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40000"/>
              </a:lnSpc>
              <a:defRPr/>
            </a:pPr>
            <a:r>
              <a:rPr lang="en-US" sz="1400" noProof="1">
                <a:solidFill>
                  <a:srgbClr val="4BD7FF"/>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sz="140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目前的多目标跟踪效果还可以进一- 步提升精度、速度等性能指标，需要进一步加强检测器的研究和跟踪策略的研究。</a:t>
            </a:r>
            <a:endParaRPr sz="140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2" name="文本框 21"/>
          <p:cNvSpPr txBox="1"/>
          <p:nvPr/>
        </p:nvSpPr>
        <p:spPr>
          <a:xfrm>
            <a:off x="1219803" y="1669700"/>
            <a:ext cx="2907673" cy="368300"/>
          </a:xfrm>
          <a:prstGeom prst="rect">
            <a:avLst/>
          </a:prstGeom>
          <a:gradFill>
            <a:gsLst>
              <a:gs pos="0">
                <a:srgbClr val="62FFFF"/>
              </a:gs>
              <a:gs pos="100000">
                <a:srgbClr val="1B82FF"/>
              </a:gs>
            </a:gsLst>
            <a:lin ang="0" scaled="1"/>
          </a:gradFill>
        </p:spPr>
        <p:txBody>
          <a:bodyPr wrap="square" rtlCol="0">
            <a:spAutoFit/>
          </a:bodyPr>
          <a:lstStyle/>
          <a:p>
            <a:r>
              <a:rPr lang="zh-CN" altLang="en-US" b="1" dirty="0">
                <a:solidFill>
                  <a:srgbClr val="122041"/>
                </a:solidFill>
                <a:cs typeface="+mn-ea"/>
                <a:sym typeface="+mn-lt"/>
              </a:rPr>
              <a:t>收获</a:t>
            </a:r>
            <a:r>
              <a:rPr lang="zh-CN" altLang="en-US" b="1" dirty="0">
                <a:solidFill>
                  <a:srgbClr val="122041"/>
                </a:solidFill>
                <a:cs typeface="+mn-ea"/>
                <a:sym typeface="+mn-lt"/>
              </a:rPr>
              <a:t>与感想</a:t>
            </a:r>
            <a:endParaRPr lang="zh-CN" altLang="en-US" b="1" dirty="0">
              <a:solidFill>
                <a:srgbClr val="122041"/>
              </a:solidFill>
              <a:cs typeface="+mn-ea"/>
              <a:sym typeface="+mn-lt"/>
            </a:endParaRPr>
          </a:p>
        </p:txBody>
      </p:sp>
      <p:pic>
        <p:nvPicPr>
          <p:cNvPr id="32" name="图片占位符 8"/>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tretch>
            <a:fillRect/>
          </a:stretch>
        </p:blipFill>
        <p:spPr>
          <a:xfrm flipH="1">
            <a:off x="6792101" y="1270166"/>
            <a:ext cx="6252694" cy="6252694"/>
          </a:xfrm>
        </p:spPr>
      </p:pic>
      <p:grpSp>
        <p:nvGrpSpPr>
          <p:cNvPr id="25" name="组合 24"/>
          <p:cNvGrpSpPr/>
          <p:nvPr/>
        </p:nvGrpSpPr>
        <p:grpSpPr>
          <a:xfrm>
            <a:off x="382276" y="202078"/>
            <a:ext cx="4291324" cy="368300"/>
            <a:chOff x="382276" y="202078"/>
            <a:chExt cx="4291324" cy="368300"/>
          </a:xfrm>
        </p:grpSpPr>
        <p:grpSp>
          <p:nvGrpSpPr>
            <p:cNvPr id="27" name="组合 26"/>
            <p:cNvGrpSpPr/>
            <p:nvPr/>
          </p:nvGrpSpPr>
          <p:grpSpPr>
            <a:xfrm>
              <a:off x="382276" y="269854"/>
              <a:ext cx="604607" cy="274860"/>
              <a:chOff x="775976" y="295254"/>
              <a:chExt cx="604607" cy="274860"/>
            </a:xfrm>
          </p:grpSpPr>
          <p:grpSp>
            <p:nvGrpSpPr>
              <p:cNvPr id="29" name="组合 28"/>
              <p:cNvGrpSpPr/>
              <p:nvPr/>
            </p:nvGrpSpPr>
            <p:grpSpPr>
              <a:xfrm rot="2788198">
                <a:off x="784307" y="286923"/>
                <a:ext cx="266582" cy="283243"/>
                <a:chOff x="4389120" y="2293620"/>
                <a:chExt cx="609600" cy="647700"/>
              </a:xfrm>
            </p:grpSpPr>
            <p:cxnSp>
              <p:nvCxnSpPr>
                <p:cNvPr id="40" name="直接连接符 3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2788198">
                <a:off x="938001" y="286923"/>
                <a:ext cx="266582" cy="283243"/>
                <a:chOff x="4389120" y="2293620"/>
                <a:chExt cx="609600" cy="647700"/>
              </a:xfrm>
            </p:grpSpPr>
            <p:cxnSp>
              <p:nvCxnSpPr>
                <p:cNvPr id="38" name="直接连接符 3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rot="2788198">
                <a:off x="1105671" y="295201"/>
                <a:ext cx="266582" cy="283243"/>
                <a:chOff x="4389120" y="2293620"/>
                <a:chExt cx="609600" cy="647700"/>
              </a:xfrm>
            </p:grpSpPr>
            <p:cxnSp>
              <p:nvCxnSpPr>
                <p:cNvPr id="36" name="直接连接符 3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8" name="文本框 2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总结反思</a:t>
              </a:r>
              <a:endParaRPr lang="zh-CN" altLang="en-US" b="1" dirty="0">
                <a:solidFill>
                  <a:srgbClr val="4BD7FF"/>
                </a:solidFill>
                <a:cs typeface="+mn-ea"/>
                <a:sym typeface="+mn-lt"/>
              </a:endParaRPr>
            </a:p>
          </p:txBody>
        </p:sp>
      </p:gr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1800" fill="hold"/>
                                        <p:tgtEl>
                                          <p:spTgt spid="32"/>
                                        </p:tgtEl>
                                        <p:attrNameLst>
                                          <p:attrName>ppt_x</p:attrName>
                                        </p:attrNameLst>
                                      </p:cBhvr>
                                      <p:tavLst>
                                        <p:tav tm="0">
                                          <p:val>
                                            <p:strVal val="0-#ppt_w/2"/>
                                          </p:val>
                                        </p:tav>
                                        <p:tav tm="100000">
                                          <p:val>
                                            <p:strVal val="#ppt_x"/>
                                          </p:val>
                                        </p:tav>
                                      </p:tavLst>
                                    </p:anim>
                                    <p:anim calcmode="lin" valueType="num">
                                      <p:cBhvr additive="base">
                                        <p:cTn id="23" dur="18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rotWithShape="1">
          <a:blip r:embed="rId1">
            <a:extLst>
              <a:ext uri="{28A0092B-C50C-407E-A947-70E740481C1C}">
                <a14:useLocalDpi xmlns:a14="http://schemas.microsoft.com/office/drawing/2010/main" val="0"/>
              </a:ext>
            </a:extLst>
          </a:blip>
          <a:srcRect t="51414" r="30051"/>
          <a:stretch>
            <a:fillRect/>
          </a:stretch>
        </p:blipFill>
        <p:spPr>
          <a:xfrm>
            <a:off x="-2294" y="0"/>
            <a:ext cx="12194294" cy="6858000"/>
          </a:xfrm>
          <a:prstGeom prst="rect">
            <a:avLst/>
          </a:prstGeom>
        </p:spPr>
      </p:pic>
      <p:grpSp>
        <p:nvGrpSpPr>
          <p:cNvPr id="2" name="组合 1"/>
          <p:cNvGrpSpPr/>
          <p:nvPr/>
        </p:nvGrpSpPr>
        <p:grpSpPr>
          <a:xfrm>
            <a:off x="2177092" y="1466850"/>
            <a:ext cx="7581900" cy="342899"/>
            <a:chOff x="2177092" y="1466850"/>
            <a:chExt cx="7581900" cy="342899"/>
          </a:xfrm>
        </p:grpSpPr>
        <p:cxnSp>
          <p:nvCxnSpPr>
            <p:cNvPr id="33" name="直接连接符 32"/>
            <p:cNvCxnSpPr/>
            <p:nvPr/>
          </p:nvCxnSpPr>
          <p:spPr>
            <a:xfrm>
              <a:off x="2177092" y="1638300"/>
              <a:ext cx="7581900" cy="0"/>
            </a:xfrm>
            <a:prstGeom prst="line">
              <a:avLst/>
            </a:prstGeom>
            <a:ln>
              <a:gradFill flip="none" rotWithShape="1">
                <a:gsLst>
                  <a:gs pos="0">
                    <a:srgbClr val="4BD7FF">
                      <a:alpha val="0"/>
                    </a:srgbClr>
                  </a:gs>
                  <a:gs pos="54000">
                    <a:srgbClr val="4BD7FF"/>
                  </a:gs>
                  <a:gs pos="100000">
                    <a:srgbClr val="4BD7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菱形 33"/>
            <p:cNvSpPr/>
            <p:nvPr/>
          </p:nvSpPr>
          <p:spPr>
            <a:xfrm>
              <a:off x="5943600" y="1466850"/>
              <a:ext cx="342899" cy="342899"/>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5" name="菱形 34"/>
            <p:cNvSpPr/>
            <p:nvPr/>
          </p:nvSpPr>
          <p:spPr>
            <a:xfrm flipH="1">
              <a:off x="6060758" y="1584008"/>
              <a:ext cx="108583" cy="108583"/>
            </a:xfrm>
            <a:prstGeom prst="diamond">
              <a:avLst/>
            </a:prstGeom>
            <a:solidFill>
              <a:srgbClr val="122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6" name="菱形 35"/>
            <p:cNvSpPr/>
            <p:nvPr/>
          </p:nvSpPr>
          <p:spPr>
            <a:xfrm flipH="1">
              <a:off x="6576437" y="1584007"/>
              <a:ext cx="108583" cy="108583"/>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7" name="菱形 36"/>
            <p:cNvSpPr/>
            <p:nvPr/>
          </p:nvSpPr>
          <p:spPr>
            <a:xfrm flipH="1">
              <a:off x="6974957" y="1607223"/>
              <a:ext cx="85367" cy="85367"/>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8" name="菱形 37"/>
            <p:cNvSpPr/>
            <p:nvPr/>
          </p:nvSpPr>
          <p:spPr>
            <a:xfrm flipH="1">
              <a:off x="5483044" y="1584007"/>
              <a:ext cx="108583" cy="108583"/>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9" name="菱形 38"/>
            <p:cNvSpPr/>
            <p:nvPr/>
          </p:nvSpPr>
          <p:spPr>
            <a:xfrm flipH="1">
              <a:off x="5087840" y="1595614"/>
              <a:ext cx="85367" cy="85367"/>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sp>
        <p:nvSpPr>
          <p:cNvPr id="40" name="文本框 39"/>
          <p:cNvSpPr txBox="1"/>
          <p:nvPr/>
        </p:nvSpPr>
        <p:spPr>
          <a:xfrm>
            <a:off x="5407163" y="544917"/>
            <a:ext cx="1415772" cy="830997"/>
          </a:xfrm>
          <a:prstGeom prst="rect">
            <a:avLst/>
          </a:prstGeom>
          <a:noFill/>
        </p:spPr>
        <p:txBody>
          <a:bodyPr wrap="none" rtlCol="0">
            <a:spAutoFit/>
            <a:scene3d>
              <a:camera prst="orthographicFront"/>
              <a:lightRig rig="threePt" dir="t"/>
            </a:scene3d>
          </a:bodyPr>
          <a:lstStyle/>
          <a:p>
            <a:pPr algn="ctr"/>
            <a:r>
              <a:rPr lang="zh-CN" altLang="en-US" sz="4800" b="1" dirty="0">
                <a:solidFill>
                  <a:srgbClr val="4BD7FF"/>
                </a:solidFill>
                <a:cs typeface="+mn-ea"/>
                <a:sym typeface="+mn-lt"/>
              </a:rPr>
              <a:t>目录</a:t>
            </a:r>
            <a:endParaRPr lang="zh-CN" altLang="en-US" sz="4800" b="1" dirty="0">
              <a:solidFill>
                <a:srgbClr val="4BD7FF"/>
              </a:solidFill>
              <a:cs typeface="+mn-ea"/>
              <a:sym typeface="+mn-lt"/>
            </a:endParaRPr>
          </a:p>
        </p:txBody>
      </p:sp>
      <p:grpSp>
        <p:nvGrpSpPr>
          <p:cNvPr id="42" name="组合 41"/>
          <p:cNvGrpSpPr/>
          <p:nvPr/>
        </p:nvGrpSpPr>
        <p:grpSpPr>
          <a:xfrm>
            <a:off x="2738714" y="3315288"/>
            <a:ext cx="4868985" cy="676536"/>
            <a:chOff x="520218" y="418450"/>
            <a:chExt cx="5658081" cy="786180"/>
          </a:xfrm>
        </p:grpSpPr>
        <p:sp>
          <p:nvSpPr>
            <p:cNvPr id="43" name="矩形: 圆角 42"/>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44" name="组合 43"/>
            <p:cNvGrpSpPr/>
            <p:nvPr/>
          </p:nvGrpSpPr>
          <p:grpSpPr>
            <a:xfrm>
              <a:off x="1301959" y="418450"/>
              <a:ext cx="4876340" cy="786180"/>
              <a:chOff x="1292231" y="418450"/>
              <a:chExt cx="4876340" cy="786180"/>
            </a:xfrm>
          </p:grpSpPr>
          <p:sp>
            <p:nvSpPr>
              <p:cNvPr id="46" name="文本框 45"/>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4BD7FF"/>
                    </a:solidFill>
                    <a:effectLst/>
                    <a:uLnTx/>
                    <a:uFillTx/>
                    <a:cs typeface="+mn-ea"/>
                    <a:sym typeface="+mn-lt"/>
                  </a:rPr>
                  <a:t>研究背景</a:t>
                </a:r>
                <a:endParaRPr kumimoji="0" lang="zh-CN" altLang="en-US" sz="2400" b="1" i="0" u="none" strike="noStrike" kern="1200" cap="none" spc="0" normalizeH="0" baseline="0" noProof="0" dirty="0">
                  <a:ln>
                    <a:noFill/>
                  </a:ln>
                  <a:solidFill>
                    <a:srgbClr val="4BD7FF"/>
                  </a:solidFill>
                  <a:effectLst/>
                  <a:uLnTx/>
                  <a:uFillTx/>
                  <a:cs typeface="+mn-ea"/>
                  <a:sym typeface="+mn-lt"/>
                </a:endParaRPr>
              </a:p>
            </p:txBody>
          </p:sp>
          <p:sp>
            <p:nvSpPr>
              <p:cNvPr id="47" name="文本框 46"/>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Research background </a:t>
                </a:r>
                <a:endParaRPr lang="en-US" altLang="zh-CN" sz="1100" dirty="0">
                  <a:solidFill>
                    <a:srgbClr val="4BD7FF"/>
                  </a:solidFill>
                  <a:cs typeface="+mn-ea"/>
                  <a:sym typeface="+mn-lt"/>
                </a:endParaRPr>
              </a:p>
            </p:txBody>
          </p:sp>
        </p:grpSp>
        <p:sp>
          <p:nvSpPr>
            <p:cNvPr id="4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48" name="组合 47"/>
          <p:cNvGrpSpPr/>
          <p:nvPr/>
        </p:nvGrpSpPr>
        <p:grpSpPr>
          <a:xfrm>
            <a:off x="2701042" y="4611795"/>
            <a:ext cx="4868985" cy="676536"/>
            <a:chOff x="520218" y="418450"/>
            <a:chExt cx="5658081" cy="786180"/>
          </a:xfrm>
        </p:grpSpPr>
        <p:sp>
          <p:nvSpPr>
            <p:cNvPr id="49" name="矩形: 圆角 48"/>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50" name="组合 49"/>
            <p:cNvGrpSpPr/>
            <p:nvPr/>
          </p:nvGrpSpPr>
          <p:grpSpPr>
            <a:xfrm>
              <a:off x="1301959" y="418450"/>
              <a:ext cx="4876340" cy="786180"/>
              <a:chOff x="1292231" y="418450"/>
              <a:chExt cx="4876340" cy="786180"/>
            </a:xfrm>
          </p:grpSpPr>
          <p:sp>
            <p:nvSpPr>
              <p:cNvPr id="52" name="文本框 51"/>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4BD7FF"/>
                    </a:solidFill>
                    <a:effectLst/>
                    <a:uLnTx/>
                    <a:uFillTx/>
                    <a:cs typeface="+mn-ea"/>
                    <a:sym typeface="+mn-lt"/>
                  </a:rPr>
                  <a:t>项目技术与</a:t>
                </a:r>
                <a:r>
                  <a:rPr kumimoji="0" lang="zh-CN" altLang="en-US" sz="2400" b="1" i="0" u="none" strike="noStrike" kern="1200" cap="none" spc="0" normalizeH="0" baseline="0" noProof="0" dirty="0">
                    <a:ln>
                      <a:noFill/>
                    </a:ln>
                    <a:solidFill>
                      <a:srgbClr val="4BD7FF"/>
                    </a:solidFill>
                    <a:effectLst/>
                    <a:uLnTx/>
                    <a:uFillTx/>
                    <a:cs typeface="+mn-ea"/>
                    <a:sym typeface="+mn-lt"/>
                  </a:rPr>
                  <a:t>过程</a:t>
                </a:r>
                <a:endParaRPr kumimoji="0" lang="zh-CN" altLang="en-US" sz="2400" b="1" i="0" u="none" strike="noStrike" kern="1200" cap="none" spc="0" normalizeH="0" baseline="0" noProof="0" dirty="0">
                  <a:ln>
                    <a:noFill/>
                  </a:ln>
                  <a:solidFill>
                    <a:srgbClr val="4BD7FF"/>
                  </a:solidFill>
                  <a:effectLst/>
                  <a:uLnTx/>
                  <a:uFillTx/>
                  <a:cs typeface="+mn-ea"/>
                  <a:sym typeface="+mn-lt"/>
                </a:endParaRPr>
              </a:p>
            </p:txBody>
          </p:sp>
          <p:sp>
            <p:nvSpPr>
              <p:cNvPr id="53" name="文本框 52"/>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Project technology and process</a:t>
                </a:r>
                <a:endParaRPr lang="en-US" altLang="zh-CN" sz="1100" dirty="0">
                  <a:solidFill>
                    <a:srgbClr val="4BD7FF"/>
                  </a:solidFill>
                  <a:cs typeface="+mn-ea"/>
                  <a:sym typeface="+mn-lt"/>
                </a:endParaRPr>
              </a:p>
            </p:txBody>
          </p:sp>
        </p:grpSp>
        <p:sp>
          <p:nvSpPr>
            <p:cNvPr id="51"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54" name="组合 53"/>
          <p:cNvGrpSpPr/>
          <p:nvPr/>
        </p:nvGrpSpPr>
        <p:grpSpPr>
          <a:xfrm>
            <a:off x="6741449" y="3330890"/>
            <a:ext cx="4868985" cy="676536"/>
            <a:chOff x="520218" y="418450"/>
            <a:chExt cx="5658081" cy="786180"/>
          </a:xfrm>
        </p:grpSpPr>
        <p:sp>
          <p:nvSpPr>
            <p:cNvPr id="55" name="矩形: 圆角 54"/>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56" name="组合 55"/>
            <p:cNvGrpSpPr/>
            <p:nvPr/>
          </p:nvGrpSpPr>
          <p:grpSpPr>
            <a:xfrm>
              <a:off x="1301959" y="418450"/>
              <a:ext cx="4876340" cy="786180"/>
              <a:chOff x="1292231" y="418450"/>
              <a:chExt cx="4876340" cy="786180"/>
            </a:xfrm>
          </p:grpSpPr>
          <p:sp>
            <p:nvSpPr>
              <p:cNvPr id="58" name="文本框 57"/>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lang="zh-CN" altLang="en-US" sz="2400" b="1" noProof="0" dirty="0">
                    <a:ln>
                      <a:noFill/>
                    </a:ln>
                    <a:solidFill>
                      <a:srgbClr val="4BD7FF"/>
                    </a:solidFill>
                    <a:effectLst/>
                    <a:uLnTx/>
                    <a:uFillTx/>
                    <a:cs typeface="+mn-ea"/>
                    <a:sym typeface="+mn-lt"/>
                  </a:rPr>
                  <a:t>项目目标</a:t>
                </a:r>
                <a:endParaRPr kumimoji="0" lang="zh-CN" altLang="en-US" sz="2400" b="1" i="0" u="none" strike="noStrike" kern="1200" cap="none" spc="0" normalizeH="0" baseline="0" noProof="0" dirty="0">
                  <a:ln>
                    <a:noFill/>
                  </a:ln>
                  <a:solidFill>
                    <a:srgbClr val="4BD7FF"/>
                  </a:solidFill>
                  <a:effectLst/>
                  <a:uLnTx/>
                  <a:uFillTx/>
                  <a:cs typeface="+mn-ea"/>
                  <a:sym typeface="+mn-lt"/>
                </a:endParaRPr>
              </a:p>
            </p:txBody>
          </p:sp>
          <p:sp>
            <p:nvSpPr>
              <p:cNvPr id="59" name="文本框 58"/>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Project objectives</a:t>
                </a:r>
                <a:endParaRPr lang="en-US" altLang="zh-CN" sz="1100" dirty="0">
                  <a:solidFill>
                    <a:srgbClr val="4BD7FF"/>
                  </a:solidFill>
                  <a:cs typeface="+mn-ea"/>
                  <a:sym typeface="+mn-lt"/>
                </a:endParaRPr>
              </a:p>
            </p:txBody>
          </p:sp>
        </p:grpSp>
        <p:sp>
          <p:nvSpPr>
            <p:cNvPr id="57"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60" name="组合 59"/>
          <p:cNvGrpSpPr/>
          <p:nvPr/>
        </p:nvGrpSpPr>
        <p:grpSpPr>
          <a:xfrm>
            <a:off x="6741449" y="4566757"/>
            <a:ext cx="4868985" cy="676536"/>
            <a:chOff x="520218" y="418450"/>
            <a:chExt cx="5658081" cy="786180"/>
          </a:xfrm>
        </p:grpSpPr>
        <p:sp>
          <p:nvSpPr>
            <p:cNvPr id="61" name="矩形: 圆角 60"/>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62" name="组合 61"/>
            <p:cNvGrpSpPr/>
            <p:nvPr/>
          </p:nvGrpSpPr>
          <p:grpSpPr>
            <a:xfrm>
              <a:off x="1301959" y="418450"/>
              <a:ext cx="4876340" cy="786180"/>
              <a:chOff x="1292231" y="418450"/>
              <a:chExt cx="4876340" cy="786180"/>
            </a:xfrm>
          </p:grpSpPr>
          <p:sp>
            <p:nvSpPr>
              <p:cNvPr id="64" name="文本框 63"/>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4BD7FF"/>
                    </a:solidFill>
                    <a:effectLst/>
                    <a:uLnTx/>
                    <a:uFillTx/>
                    <a:cs typeface="+mn-ea"/>
                    <a:sym typeface="+mn-lt"/>
                  </a:rPr>
                  <a:t>总结反思</a:t>
                </a:r>
                <a:endParaRPr kumimoji="0" lang="zh-CN" altLang="en-US" sz="2400" b="1" i="0" u="none" strike="noStrike" kern="1200" cap="none" spc="0" normalizeH="0" baseline="0" noProof="0" dirty="0">
                  <a:ln>
                    <a:noFill/>
                  </a:ln>
                  <a:solidFill>
                    <a:srgbClr val="4BD7FF"/>
                  </a:solidFill>
                  <a:effectLst/>
                  <a:uLnTx/>
                  <a:uFillTx/>
                  <a:cs typeface="+mn-ea"/>
                  <a:sym typeface="+mn-lt"/>
                </a:endParaRPr>
              </a:p>
            </p:txBody>
          </p:sp>
          <p:sp>
            <p:nvSpPr>
              <p:cNvPr id="65" name="文本框 64"/>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Summary and reflection</a:t>
                </a:r>
                <a:endParaRPr lang="en-US" altLang="zh-CN" sz="1100" dirty="0">
                  <a:solidFill>
                    <a:srgbClr val="4BD7FF"/>
                  </a:solidFill>
                  <a:cs typeface="+mn-ea"/>
                  <a:sym typeface="+mn-lt"/>
                </a:endParaRPr>
              </a:p>
            </p:txBody>
          </p:sp>
        </p:grpSp>
        <p:sp>
          <p:nvSpPr>
            <p:cNvPr id="63"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par>
                                <p:cTn id="15" presetID="12" presetClass="entr" presetSubtype="8"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p:tgtEl>
                                          <p:spTgt spid="42"/>
                                        </p:tgtEl>
                                        <p:attrNameLst>
                                          <p:attrName>ppt_x</p:attrName>
                                        </p:attrNameLst>
                                      </p:cBhvr>
                                      <p:tavLst>
                                        <p:tav tm="0">
                                          <p:val>
                                            <p:strVal val="#ppt_x-#ppt_w*1.125000"/>
                                          </p:val>
                                        </p:tav>
                                        <p:tav tm="100000">
                                          <p:val>
                                            <p:strVal val="#ppt_x"/>
                                          </p:val>
                                        </p:tav>
                                      </p:tavLst>
                                    </p:anim>
                                    <p:animEffect transition="in" filter="wipe(right)">
                                      <p:cBhvr>
                                        <p:cTn id="18" dur="500"/>
                                        <p:tgtEl>
                                          <p:spTgt spid="42"/>
                                        </p:tgtEl>
                                      </p:cBhvr>
                                    </p:animEffect>
                                  </p:childTnLst>
                                </p:cTn>
                              </p:par>
                              <p:par>
                                <p:cTn id="19" presetID="12" presetClass="entr" presetSubtype="8" fill="hold" nodeType="withEffect">
                                  <p:stCondLst>
                                    <p:cond delay="250"/>
                                  </p:stCondLst>
                                  <p:childTnLst>
                                    <p:set>
                                      <p:cBhvr>
                                        <p:cTn id="20" dur="1" fill="hold">
                                          <p:stCondLst>
                                            <p:cond delay="0"/>
                                          </p:stCondLst>
                                        </p:cTn>
                                        <p:tgtEl>
                                          <p:spTgt spid="54"/>
                                        </p:tgtEl>
                                        <p:attrNameLst>
                                          <p:attrName>style.visibility</p:attrName>
                                        </p:attrNameLst>
                                      </p:cBhvr>
                                      <p:to>
                                        <p:strVal val="visible"/>
                                      </p:to>
                                    </p:set>
                                    <p:anim calcmode="lin" valueType="num">
                                      <p:cBhvr additive="base">
                                        <p:cTn id="21" dur="500"/>
                                        <p:tgtEl>
                                          <p:spTgt spid="54"/>
                                        </p:tgtEl>
                                        <p:attrNameLst>
                                          <p:attrName>ppt_x</p:attrName>
                                        </p:attrNameLst>
                                      </p:cBhvr>
                                      <p:tavLst>
                                        <p:tav tm="0">
                                          <p:val>
                                            <p:strVal val="#ppt_x-#ppt_w*1.125000"/>
                                          </p:val>
                                        </p:tav>
                                        <p:tav tm="100000">
                                          <p:val>
                                            <p:strVal val="#ppt_x"/>
                                          </p:val>
                                        </p:tav>
                                      </p:tavLst>
                                    </p:anim>
                                    <p:animEffect transition="in" filter="wipe(right)">
                                      <p:cBhvr>
                                        <p:cTn id="22" dur="500"/>
                                        <p:tgtEl>
                                          <p:spTgt spid="54"/>
                                        </p:tgtEl>
                                      </p:cBhvr>
                                    </p:animEffect>
                                  </p:childTnLst>
                                </p:cTn>
                              </p:par>
                              <p:par>
                                <p:cTn id="23" presetID="12" presetClass="entr" presetSubtype="8" fill="hold" nodeType="withEffect">
                                  <p:stCondLst>
                                    <p:cond delay="50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p:tgtEl>
                                          <p:spTgt spid="48"/>
                                        </p:tgtEl>
                                        <p:attrNameLst>
                                          <p:attrName>ppt_x</p:attrName>
                                        </p:attrNameLst>
                                      </p:cBhvr>
                                      <p:tavLst>
                                        <p:tav tm="0">
                                          <p:val>
                                            <p:strVal val="#ppt_x-#ppt_w*1.125000"/>
                                          </p:val>
                                        </p:tav>
                                        <p:tav tm="100000">
                                          <p:val>
                                            <p:strVal val="#ppt_x"/>
                                          </p:val>
                                        </p:tav>
                                      </p:tavLst>
                                    </p:anim>
                                    <p:animEffect transition="in" filter="wipe(right)">
                                      <p:cBhvr>
                                        <p:cTn id="26" dur="500"/>
                                        <p:tgtEl>
                                          <p:spTgt spid="48"/>
                                        </p:tgtEl>
                                      </p:cBhvr>
                                    </p:animEffect>
                                  </p:childTnLst>
                                </p:cTn>
                              </p:par>
                              <p:par>
                                <p:cTn id="27" presetID="12" presetClass="entr" presetSubtype="8" fill="hold" nodeType="withEffect">
                                  <p:stCondLst>
                                    <p:cond delay="75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p:tgtEl>
                                          <p:spTgt spid="60"/>
                                        </p:tgtEl>
                                        <p:attrNameLst>
                                          <p:attrName>ppt_x</p:attrName>
                                        </p:attrNameLst>
                                      </p:cBhvr>
                                      <p:tavLst>
                                        <p:tav tm="0">
                                          <p:val>
                                            <p:strVal val="#ppt_x-#ppt_w*1.125000"/>
                                          </p:val>
                                        </p:tav>
                                        <p:tav tm="100000">
                                          <p:val>
                                            <p:strVal val="#ppt_x"/>
                                          </p:val>
                                        </p:tav>
                                      </p:tavLst>
                                    </p:anim>
                                    <p:animEffect transition="in" filter="wipe(right)">
                                      <p:cBhvr>
                                        <p:cTn id="3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51414" r="30051"/>
          <a:stretch>
            <a:fillRect/>
          </a:stretch>
        </p:blipFill>
        <p:spPr>
          <a:xfrm>
            <a:off x="-2294" y="0"/>
            <a:ext cx="12194294" cy="6858000"/>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3281"/>
          <a:stretch>
            <a:fillRect/>
          </a:stretch>
        </p:blipFill>
        <p:spPr>
          <a:xfrm>
            <a:off x="4514894" y="3276600"/>
            <a:ext cx="7905705" cy="3836180"/>
          </a:xfrm>
          <a:prstGeom prst="rect">
            <a:avLst/>
          </a:prstGeom>
        </p:spPr>
      </p:pic>
      <p:sp>
        <p:nvSpPr>
          <p:cNvPr id="20" name="文本框 19"/>
          <p:cNvSpPr txBox="1"/>
          <p:nvPr/>
        </p:nvSpPr>
        <p:spPr>
          <a:xfrm>
            <a:off x="1275087" y="2704381"/>
            <a:ext cx="5262980" cy="1107996"/>
          </a:xfrm>
          <a:prstGeom prst="rect">
            <a:avLst/>
          </a:prstGeom>
          <a:noFill/>
        </p:spPr>
        <p:txBody>
          <a:bodyPr wrap="none" rtlCol="0">
            <a:spAutoFit/>
            <a:scene3d>
              <a:camera prst="orthographicFront"/>
              <a:lightRig rig="threePt" dir="t"/>
            </a:scene3d>
          </a:bodyPr>
          <a:lstStyle/>
          <a:p>
            <a:pPr algn="ctr"/>
            <a:r>
              <a:rPr lang="zh-CN" altLang="en-US" sz="6600" dirty="0">
                <a:gradFill flip="none" rotWithShape="1">
                  <a:gsLst>
                    <a:gs pos="0">
                      <a:srgbClr val="62FFFF"/>
                    </a:gs>
                    <a:gs pos="100000">
                      <a:srgbClr val="0D69FF"/>
                    </a:gs>
                  </a:gsLst>
                  <a:lin ang="2700000" scaled="1"/>
                  <a:tileRect/>
                </a:gradFill>
                <a:cs typeface="+mn-ea"/>
                <a:sym typeface="+mn-lt"/>
              </a:rPr>
              <a:t>感谢</a:t>
            </a:r>
            <a:r>
              <a:rPr lang="zh-CN" altLang="en-US" sz="6600" b="1" dirty="0">
                <a:gradFill flip="none" rotWithShape="1">
                  <a:gsLst>
                    <a:gs pos="0">
                      <a:srgbClr val="62FFFF"/>
                    </a:gs>
                    <a:gs pos="100000">
                      <a:srgbClr val="0D69FF"/>
                    </a:gs>
                  </a:gsLst>
                  <a:lin ang="2700000" scaled="1"/>
                  <a:tileRect/>
                </a:gradFill>
                <a:cs typeface="+mn-ea"/>
                <a:sym typeface="+mn-lt"/>
              </a:rPr>
              <a:t>您的观看</a:t>
            </a:r>
            <a:endParaRPr lang="zh-CN" altLang="en-US" sz="6600" b="1" dirty="0">
              <a:gradFill flip="none" rotWithShape="1">
                <a:gsLst>
                  <a:gs pos="0">
                    <a:srgbClr val="62FFFF"/>
                  </a:gs>
                  <a:gs pos="100000">
                    <a:srgbClr val="0D69FF"/>
                  </a:gs>
                </a:gsLst>
                <a:lin ang="2700000" scaled="1"/>
                <a:tileRect/>
              </a:gradFill>
              <a:cs typeface="+mn-ea"/>
              <a:sym typeface="+mn-lt"/>
            </a:endParaRPr>
          </a:p>
        </p:txBody>
      </p:sp>
      <p:cxnSp>
        <p:nvCxnSpPr>
          <p:cNvPr id="22" name="直接连接符 21"/>
          <p:cNvCxnSpPr/>
          <p:nvPr/>
        </p:nvCxnSpPr>
        <p:spPr>
          <a:xfrm>
            <a:off x="1115274" y="2231610"/>
            <a:ext cx="54216" cy="2453608"/>
          </a:xfrm>
          <a:prstGeom prst="line">
            <a:avLst/>
          </a:prstGeom>
          <a:ln w="63500">
            <a:solidFill>
              <a:srgbClr val="0D69FF"/>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446409" y="3885845"/>
            <a:ext cx="4920515" cy="369332"/>
          </a:xfrm>
          <a:prstGeom prst="rect">
            <a:avLst/>
          </a:prstGeom>
          <a:noFill/>
        </p:spPr>
        <p:txBody>
          <a:bodyPr wrap="square" rtlCol="0">
            <a:spAutoFit/>
            <a:scene3d>
              <a:camera prst="orthographicFront"/>
              <a:lightRig rig="threePt" dir="t"/>
            </a:scene3d>
          </a:bodyPr>
          <a:lstStyle/>
          <a:p>
            <a:pPr algn="dist"/>
            <a:r>
              <a:rPr lang="en-US" altLang="zh-CN" dirty="0">
                <a:gradFill>
                  <a:gsLst>
                    <a:gs pos="0">
                      <a:srgbClr val="62FFFF"/>
                    </a:gs>
                    <a:gs pos="100000">
                      <a:srgbClr val="0D69FF"/>
                    </a:gs>
                  </a:gsLst>
                  <a:lin ang="2700000" scaled="1"/>
                </a:gradFill>
                <a:cs typeface="+mn-ea"/>
                <a:sym typeface="+mn-lt"/>
              </a:rPr>
              <a:t>THANKS FOR WATHCING</a:t>
            </a:r>
            <a:endParaRPr lang="en-US" altLang="zh-CN" dirty="0">
              <a:gradFill>
                <a:gsLst>
                  <a:gs pos="0">
                    <a:srgbClr val="62FFFF"/>
                  </a:gs>
                  <a:gs pos="100000">
                    <a:srgbClr val="0D69FF"/>
                  </a:gs>
                </a:gsLst>
                <a:lin ang="2700000" scaled="1"/>
              </a:gradFill>
              <a:cs typeface="+mn-ea"/>
              <a:sym typeface="+mn-lt"/>
            </a:endParaRPr>
          </a:p>
        </p:txBody>
      </p:sp>
      <p:grpSp>
        <p:nvGrpSpPr>
          <p:cNvPr id="2" name="组合 1"/>
          <p:cNvGrpSpPr/>
          <p:nvPr/>
        </p:nvGrpSpPr>
        <p:grpSpPr>
          <a:xfrm>
            <a:off x="6206840" y="2217974"/>
            <a:ext cx="413539" cy="413240"/>
            <a:chOff x="4155790" y="2053509"/>
            <a:chExt cx="413539" cy="413240"/>
          </a:xfrm>
        </p:grpSpPr>
        <p:grpSp>
          <p:nvGrpSpPr>
            <p:cNvPr id="37" name="组合 36"/>
            <p:cNvGrpSpPr/>
            <p:nvPr/>
          </p:nvGrpSpPr>
          <p:grpSpPr>
            <a:xfrm>
              <a:off x="4155790" y="2183506"/>
              <a:ext cx="266582" cy="283243"/>
              <a:chOff x="4389120" y="2293620"/>
              <a:chExt cx="609600" cy="647700"/>
            </a:xfrm>
          </p:grpSpPr>
          <p:cxnSp>
            <p:nvCxnSpPr>
              <p:cNvPr id="34" name="直接连接符 3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302747" y="2053509"/>
              <a:ext cx="266582" cy="283243"/>
              <a:chOff x="4389120" y="2293620"/>
              <a:chExt cx="609600" cy="647700"/>
            </a:xfrm>
          </p:grpSpPr>
          <p:cxnSp>
            <p:nvCxnSpPr>
              <p:cNvPr id="39" name="直接连接符 3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pic>
        <p:nvPicPr>
          <p:cNvPr id="49" name="图片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20533979">
            <a:off x="5181015" y="2560430"/>
            <a:ext cx="8253968" cy="6552381"/>
          </a:xfrm>
          <a:custGeom>
            <a:avLst/>
            <a:gdLst>
              <a:gd name="connsiteX0" fmla="*/ 8253968 w 8253968"/>
              <a:gd name="connsiteY0" fmla="*/ 0 h 6552381"/>
              <a:gd name="connsiteX1" fmla="*/ 8253968 w 8253968"/>
              <a:gd name="connsiteY1" fmla="*/ 6552381 h 6552381"/>
              <a:gd name="connsiteX2" fmla="*/ 6105636 w 8253968"/>
              <a:gd name="connsiteY2" fmla="*/ 6552381 h 6552381"/>
              <a:gd name="connsiteX3" fmla="*/ 6552605 w 8253968"/>
              <a:gd name="connsiteY3" fmla="*/ 5157478 h 6552381"/>
              <a:gd name="connsiteX4" fmla="*/ 0 w 8253968"/>
              <a:gd name="connsiteY4" fmla="*/ 3057827 h 6552381"/>
              <a:gd name="connsiteX5" fmla="*/ 0 w 8253968"/>
              <a:gd name="connsiteY5" fmla="*/ 0 h 655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3968" h="6552381">
                <a:moveTo>
                  <a:pt x="8253968" y="0"/>
                </a:moveTo>
                <a:lnTo>
                  <a:pt x="8253968" y="6552381"/>
                </a:lnTo>
                <a:lnTo>
                  <a:pt x="6105636" y="6552381"/>
                </a:lnTo>
                <a:lnTo>
                  <a:pt x="6552605" y="5157478"/>
                </a:lnTo>
                <a:lnTo>
                  <a:pt x="0" y="3057827"/>
                </a:lnTo>
                <a:lnTo>
                  <a:pt x="0" y="0"/>
                </a:lnTo>
                <a:close/>
              </a:path>
            </a:pathLst>
          </a:custGeom>
        </p:spPr>
      </p:pic>
      <p:pic>
        <p:nvPicPr>
          <p:cNvPr id="51" name="图片 50"/>
          <p:cNvPicPr>
            <a:picLocks noChangeAspect="1"/>
          </p:cNvPicPr>
          <p:nvPr/>
        </p:nvPicPr>
        <p:blipFill rotWithShape="1">
          <a:blip r:embed="rId4" cstate="print">
            <a:extLst>
              <a:ext uri="{28A0092B-C50C-407E-A947-70E740481C1C}">
                <a14:useLocalDpi xmlns:a14="http://schemas.microsoft.com/office/drawing/2010/main" val="0"/>
              </a:ext>
            </a:extLst>
          </a:blip>
          <a:srcRect l="25095" b="49513"/>
          <a:stretch>
            <a:fillRect/>
          </a:stretch>
        </p:blipFill>
        <p:spPr>
          <a:xfrm rot="10800000">
            <a:off x="6354121" y="-1"/>
            <a:ext cx="5837879" cy="3934843"/>
          </a:xfrm>
          <a:prstGeom prst="rect">
            <a:avLst/>
          </a:prstGeom>
        </p:spPr>
      </p:pic>
      <p:pic>
        <p:nvPicPr>
          <p:cNvPr id="55" name="图片 54"/>
          <p:cNvPicPr>
            <a:picLocks noChangeAspect="1"/>
          </p:cNvPicPr>
          <p:nvPr/>
        </p:nvPicPr>
        <p:blipFill rotWithShape="1">
          <a:blip r:embed="rId5" cstate="print">
            <a:extLst>
              <a:ext uri="{28A0092B-C50C-407E-A947-70E740481C1C}">
                <a14:useLocalDpi xmlns:a14="http://schemas.microsoft.com/office/drawing/2010/main" val="0"/>
              </a:ext>
            </a:extLst>
          </a:blip>
          <a:srcRect l="38159" b="45837"/>
          <a:stretch>
            <a:fillRect/>
          </a:stretch>
        </p:blipFill>
        <p:spPr>
          <a:xfrm rot="5400000">
            <a:off x="218944" y="-243676"/>
            <a:ext cx="3276600" cy="3714490"/>
          </a:xfrm>
          <a:prstGeom prst="rect">
            <a:avLst/>
          </a:prstGeom>
        </p:spPr>
      </p:pic>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anim calcmode="lin" valueType="num">
                                      <p:cBhvr>
                                        <p:cTn id="10" dur="500" fill="hold"/>
                                        <p:tgtEl>
                                          <p:spTgt spid="20"/>
                                        </p:tgtEl>
                                        <p:attrNameLst>
                                          <p:attrName>ppt_x</p:attrName>
                                        </p:attrNameLst>
                                      </p:cBhvr>
                                      <p:tavLst>
                                        <p:tav tm="0">
                                          <p:val>
                                            <p:fltVal val="0.5"/>
                                          </p:val>
                                        </p:tav>
                                        <p:tav tm="100000">
                                          <p:val>
                                            <p:strVal val="#ppt_x"/>
                                          </p:val>
                                        </p:tav>
                                      </p:tavLst>
                                    </p:anim>
                                    <p:anim calcmode="lin" valueType="num">
                                      <p:cBhvr>
                                        <p:cTn id="11" dur="500" fill="hold"/>
                                        <p:tgtEl>
                                          <p:spTgt spid="20"/>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down)">
                                      <p:cBhvr>
                                        <p:cTn id="3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98384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01</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609698" y="3429000"/>
            <a:ext cx="3122480" cy="1202070"/>
            <a:chOff x="4509786" y="2705479"/>
            <a:chExt cx="3122480" cy="1202070"/>
          </a:xfrm>
          <a:solidFill>
            <a:srgbClr val="122041"/>
          </a:solidFill>
        </p:grpSpPr>
        <p:sp>
          <p:nvSpPr>
            <p:cNvPr id="70" name="文本框 69"/>
            <p:cNvSpPr txBox="1"/>
            <p:nvPr/>
          </p:nvSpPr>
          <p:spPr>
            <a:xfrm>
              <a:off x="4509786" y="2706749"/>
              <a:ext cx="3122480" cy="1198880"/>
            </a:xfrm>
            <a:prstGeom prst="rect">
              <a:avLst/>
            </a:prstGeom>
            <a:grpFill/>
          </p:spPr>
          <p:txBody>
            <a:bodyPr wrap="square" rtlCol="0">
              <a:spAutoFit/>
            </a:bodyPr>
            <a:lstStyle/>
            <a:p>
              <a:pPr marR="0" lvl="0" algn="ctr" defTabSz="914400" rtl="0" eaLnBrk="1" fontAlgn="auto" latinLnBrk="0" hangingPunct="1">
                <a:lnSpc>
                  <a:spcPct val="100000"/>
                </a:lnSpc>
                <a:spcBef>
                  <a:spcPts val="0"/>
                </a:spcBef>
                <a:spcAft>
                  <a:spcPts val="0"/>
                </a:spcAft>
                <a:buClrTx/>
                <a:buSzTx/>
                <a:defRPr/>
              </a:pPr>
              <a:r>
                <a:rPr lang="zh-CN" altLang="en-US" sz="3600" b="1" noProof="0" dirty="0">
                  <a:ln>
                    <a:noFill/>
                  </a:ln>
                  <a:solidFill>
                    <a:srgbClr val="4BD7FF"/>
                  </a:solidFill>
                  <a:effectLst/>
                  <a:uLnTx/>
                  <a:uFillTx/>
                  <a:cs typeface="+mn-ea"/>
                  <a:sym typeface="+mn-lt"/>
                </a:rPr>
                <a:t>研究</a:t>
              </a:r>
              <a:r>
                <a:rPr lang="en-US" altLang="zh-CN" sz="3600" b="1" noProof="0" dirty="0">
                  <a:ln>
                    <a:noFill/>
                  </a:ln>
                  <a:solidFill>
                    <a:srgbClr val="4BD7FF"/>
                  </a:solidFill>
                  <a:effectLst/>
                  <a:uLnTx/>
                  <a:uFillTx/>
                  <a:cs typeface="+mn-ea"/>
                  <a:sym typeface="+mn-lt"/>
                </a:rPr>
                <a:t> </a:t>
              </a:r>
              <a:endParaRPr lang="en-US" altLang="zh-CN" sz="3600" b="1" noProof="0" dirty="0">
                <a:ln>
                  <a:noFill/>
                </a:ln>
                <a:solidFill>
                  <a:srgbClr val="4BD7FF"/>
                </a:solidFill>
                <a:effectLst/>
                <a:uLnTx/>
                <a:uFillTx/>
                <a:cs typeface="+mn-ea"/>
                <a:sym typeface="+mn-lt"/>
              </a:endParaRPr>
            </a:p>
            <a:p>
              <a:pPr marR="0" lvl="0" algn="ctr" defTabSz="914400" rtl="0" eaLnBrk="1" fontAlgn="auto" latinLnBrk="0" hangingPunct="1">
                <a:lnSpc>
                  <a:spcPct val="100000"/>
                </a:lnSpc>
                <a:spcBef>
                  <a:spcPts val="0"/>
                </a:spcBef>
                <a:spcAft>
                  <a:spcPts val="0"/>
                </a:spcAft>
                <a:buClrTx/>
                <a:buSzTx/>
                <a:defRPr/>
              </a:pPr>
              <a:r>
                <a:rPr lang="zh-CN" altLang="en-US" sz="3600" b="1" noProof="0" dirty="0">
                  <a:ln>
                    <a:noFill/>
                  </a:ln>
                  <a:solidFill>
                    <a:srgbClr val="4BD7FF"/>
                  </a:solidFill>
                  <a:effectLst/>
                  <a:uLnTx/>
                  <a:uFillTx/>
                  <a:cs typeface="+mn-ea"/>
                  <a:sym typeface="+mn-lt"/>
                </a:rPr>
                <a:t>背景</a:t>
              </a:r>
              <a:endPar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endParaRP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 calcmode="lin" valueType="num">
                                      <p:cBhvr additive="base">
                                        <p:cTn id="14" dur="500" fill="hold"/>
                                        <p:tgtEl>
                                          <p:spTgt spid="69"/>
                                        </p:tgtEl>
                                        <p:attrNameLst>
                                          <p:attrName>ppt_x</p:attrName>
                                        </p:attrNameLst>
                                      </p:cBhvr>
                                      <p:tavLst>
                                        <p:tav tm="0">
                                          <p:val>
                                            <p:strVal val="#ppt_x"/>
                                          </p:val>
                                        </p:tav>
                                        <p:tav tm="100000">
                                          <p:val>
                                            <p:strVal val="#ppt_x"/>
                                          </p:val>
                                        </p:tav>
                                      </p:tavLst>
                                    </p:anim>
                                    <p:anim calcmode="lin" valueType="num">
                                      <p:cBhvr additive="base">
                                        <p:cTn id="1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5058410" y="1490980"/>
            <a:ext cx="2501900"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rgbClr val="4BD7FF"/>
                </a:solidFill>
                <a:cs typeface="+mn-ea"/>
                <a:sym typeface="+mn-lt"/>
              </a:rPr>
              <a:t>研究背景</a:t>
            </a:r>
            <a:endParaRPr lang="zh-CN" altLang="en-US" sz="3600" b="1" dirty="0">
              <a:solidFill>
                <a:srgbClr val="4BD7FF"/>
              </a:solidFill>
              <a:cs typeface="+mn-ea"/>
              <a:sym typeface="+mn-lt"/>
            </a:endParaRPr>
          </a:p>
        </p:txBody>
      </p:sp>
      <p:grpSp>
        <p:nvGrpSpPr>
          <p:cNvPr id="78" name="组合 77"/>
          <p:cNvGrpSpPr/>
          <p:nvPr/>
        </p:nvGrpSpPr>
        <p:grpSpPr>
          <a:xfrm>
            <a:off x="6483225" y="2384386"/>
            <a:ext cx="4572635" cy="3597275"/>
            <a:chOff x="8386922" y="1529220"/>
            <a:chExt cx="4572635" cy="3597275"/>
          </a:xfrm>
        </p:grpSpPr>
        <p:sp>
          <p:nvSpPr>
            <p:cNvPr id="79" name="矩形 78"/>
            <p:cNvSpPr/>
            <p:nvPr/>
          </p:nvSpPr>
          <p:spPr>
            <a:xfrm>
              <a:off x="8386922" y="1529220"/>
              <a:ext cx="2501951"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rgbClr val="4BD7FF"/>
                  </a:solidFill>
                  <a:cs typeface="+mn-ea"/>
                  <a:sym typeface="+mn-lt"/>
                </a:rPr>
                <a:t>选题依据</a:t>
              </a:r>
              <a:endParaRPr lang="zh-CN" altLang="en-US" b="1" dirty="0">
                <a:solidFill>
                  <a:srgbClr val="4BD7FF"/>
                </a:solidFill>
                <a:cs typeface="+mn-ea"/>
                <a:sym typeface="+mn-lt"/>
              </a:endParaRPr>
            </a:p>
          </p:txBody>
        </p:sp>
        <p:sp>
          <p:nvSpPr>
            <p:cNvPr id="80" name="文本框 79"/>
            <p:cNvSpPr txBox="1"/>
            <p:nvPr/>
          </p:nvSpPr>
          <p:spPr>
            <a:xfrm>
              <a:off x="8386922" y="1952765"/>
              <a:ext cx="4572635" cy="3173730"/>
            </a:xfrm>
            <a:prstGeom prst="rect">
              <a:avLst/>
            </a:prstGeom>
            <a:noFill/>
          </p:spPr>
          <p:txBody>
            <a:bodyPr wrap="square" rtlCol="0">
              <a:spAutoFit/>
            </a:bodyPr>
            <a:lstStyle/>
            <a:p>
              <a:pPr>
                <a:lnSpc>
                  <a:spcPct val="114000"/>
                </a:lnSpc>
              </a:pPr>
              <a:r>
                <a:rPr lang="en-US" sz="1200" dirty="0">
                  <a:solidFill>
                    <a:srgbClr val="4BD7FF"/>
                  </a:solidFill>
                  <a:cs typeface="+mn-ea"/>
                  <a:sym typeface="+mn-lt"/>
                </a:rPr>
                <a:t>     </a:t>
              </a:r>
              <a:r>
                <a:rPr lang="en-US" sz="1600" dirty="0">
                  <a:solidFill>
                    <a:srgbClr val="4BD7FF"/>
                  </a:solidFill>
                  <a:cs typeface="+mn-ea"/>
                  <a:sym typeface="+mn-lt"/>
                </a:rPr>
                <a:t> </a:t>
              </a:r>
              <a:r>
                <a:rPr sz="1600" dirty="0">
                  <a:solidFill>
                    <a:srgbClr val="4BD7FF"/>
                  </a:solidFill>
                  <a:cs typeface="+mn-ea"/>
                  <a:sym typeface="+mn-lt"/>
                </a:rPr>
                <a:t>由于多目标跟踪任务的景像繁杂性，</a:t>
              </a:r>
              <a:r>
                <a:rPr sz="1600" dirty="0">
                  <a:solidFill>
                    <a:schemeClr val="accent1"/>
                  </a:solidFill>
                  <a:effectLst>
                    <a:outerShdw blurRad="38100" dist="25400" dir="5400000" algn="ctr" rotWithShape="0">
                      <a:srgbClr val="6E747A">
                        <a:alpha val="43000"/>
                      </a:srgbClr>
                    </a:outerShdw>
                  </a:effectLst>
                  <a:cs typeface="+mn-ea"/>
                  <a:sym typeface="+mn-lt"/>
                </a:rPr>
                <a:t>它的建模困难得多。</a:t>
              </a:r>
              <a:r>
                <a:rPr sz="1600" dirty="0">
                  <a:solidFill>
                    <a:srgbClr val="4BD7FF"/>
                  </a:solidFill>
                  <a:cs typeface="+mn-ea"/>
                  <a:sym typeface="+mn-lt"/>
                </a:rPr>
                <a:t>单目标跟踪是对一个目标连续数据的滤波。多目标除了需要实现邻接两帧之间相同目标多个数据的联系之外，同时也存在着频繁遮挡、目标偏小、目标相似性明显、运动轨迹起止时间未知等问题。</a:t>
              </a:r>
              <a:endParaRPr sz="1600" dirty="0">
                <a:solidFill>
                  <a:srgbClr val="4BD7FF"/>
                </a:solidFill>
                <a:cs typeface="+mn-ea"/>
                <a:sym typeface="+mn-lt"/>
              </a:endParaRPr>
            </a:p>
            <a:p>
              <a:pPr>
                <a:lnSpc>
                  <a:spcPct val="114000"/>
                </a:lnSpc>
              </a:pPr>
              <a:r>
                <a:rPr lang="en-US" sz="1600" dirty="0">
                  <a:solidFill>
                    <a:srgbClr val="4BD7FF"/>
                  </a:solidFill>
                  <a:cs typeface="+mn-ea"/>
                  <a:sym typeface="+mn-lt"/>
                </a:rPr>
                <a:t>      </a:t>
              </a:r>
              <a:r>
                <a:rPr sz="1600" dirty="0">
                  <a:solidFill>
                    <a:srgbClr val="4BD7FF"/>
                  </a:solidFill>
                  <a:cs typeface="+mn-ea"/>
                  <a:sym typeface="+mn-lt"/>
                </a:rPr>
                <a:t>在设计多目标跟踪算法时主要从</a:t>
              </a:r>
              <a:r>
                <a:rPr sz="1600" dirty="0">
                  <a:solidFill>
                    <a:schemeClr val="accent1"/>
                  </a:solidFill>
                  <a:effectLst>
                    <a:outerShdw blurRad="38100" dist="25400" dir="5400000" algn="ctr" rotWithShape="0">
                      <a:srgbClr val="6E747A">
                        <a:alpha val="43000"/>
                      </a:srgbClr>
                    </a:outerShdw>
                  </a:effectLst>
                  <a:cs typeface="+mn-ea"/>
                  <a:sym typeface="+mn-lt"/>
                </a:rPr>
                <a:t>以下方面进行考虑</a:t>
              </a:r>
              <a:r>
                <a:rPr sz="1600" dirty="0">
                  <a:solidFill>
                    <a:srgbClr val="4BD7FF"/>
                  </a:solidFill>
                  <a:cs typeface="+mn-ea"/>
                  <a:sym typeface="+mn-lt"/>
                </a:rPr>
                <a:t>:一是</a:t>
              </a:r>
              <a:r>
                <a:rPr sz="1600" dirty="0">
                  <a:solidFill>
                    <a:schemeClr val="accent1"/>
                  </a:solidFill>
                  <a:effectLst>
                    <a:outerShdw blurRad="38100" dist="25400" dir="5400000" algn="ctr" rotWithShape="0">
                      <a:srgbClr val="6E747A">
                        <a:alpha val="43000"/>
                      </a:srgbClr>
                    </a:outerShdw>
                  </a:effectLst>
                  <a:cs typeface="+mn-ea"/>
                  <a:sym typeface="+mn-lt"/>
                </a:rPr>
                <a:t>如何判断同一帧图像内不同跟踪对象的相似度</a:t>
              </a:r>
              <a:r>
                <a:rPr sz="1600" dirty="0">
                  <a:solidFill>
                    <a:srgbClr val="4BD7FF"/>
                  </a:solidFill>
                  <a:cs typeface="+mn-ea"/>
                  <a:sym typeface="+mn-lt"/>
                </a:rPr>
                <a:t>,涉及到包括外观特征、运动特征等特征提取的建模;二是如何</a:t>
              </a:r>
              <a:r>
                <a:rPr sz="1600" dirty="0">
                  <a:solidFill>
                    <a:schemeClr val="accent1"/>
                  </a:solidFill>
                  <a:effectLst>
                    <a:outerShdw blurRad="38100" dist="25400" dir="5400000" algn="ctr" rotWithShape="0">
                      <a:srgbClr val="6E747A">
                        <a:alpha val="43000"/>
                      </a:srgbClr>
                    </a:outerShdw>
                  </a:effectLst>
                  <a:cs typeface="+mn-ea"/>
                  <a:sym typeface="+mn-lt"/>
                </a:rPr>
                <a:t>识别不同帧之间的相同目标，涉及到数据关联和目标检测。</a:t>
              </a:r>
              <a:endParaRPr sz="1600" dirty="0">
                <a:solidFill>
                  <a:schemeClr val="accent1"/>
                </a:solidFill>
                <a:effectLst>
                  <a:outerShdw blurRad="38100" dist="25400" dir="5400000" algn="ctr" rotWithShape="0">
                    <a:srgbClr val="6E747A">
                      <a:alpha val="43000"/>
                    </a:srgbClr>
                  </a:outerShdw>
                </a:effectLst>
                <a:cs typeface="+mn-ea"/>
                <a:sym typeface="+mn-lt"/>
              </a:endParaRPr>
            </a:p>
          </p:txBody>
        </p:sp>
      </p:grpSp>
      <p:sp>
        <p:nvSpPr>
          <p:cNvPr id="83" name="文本框 82"/>
          <p:cNvSpPr txBox="1"/>
          <p:nvPr/>
        </p:nvSpPr>
        <p:spPr>
          <a:xfrm>
            <a:off x="6483350" y="4838065"/>
            <a:ext cx="4443095" cy="301625"/>
          </a:xfrm>
          <a:prstGeom prst="rect">
            <a:avLst/>
          </a:prstGeom>
          <a:noFill/>
        </p:spPr>
        <p:txBody>
          <a:bodyPr wrap="square" rtlCol="0">
            <a:spAutoFit/>
          </a:bodyPr>
          <a:lstStyle/>
          <a:p>
            <a:pPr>
              <a:lnSpc>
                <a:spcPct val="114000"/>
              </a:lnSpc>
            </a:pPr>
            <a:r>
              <a:rPr lang="en-US" sz="1200" dirty="0">
                <a:solidFill>
                  <a:srgbClr val="4BD7FF"/>
                </a:solidFill>
                <a:cs typeface="+mn-ea"/>
                <a:sym typeface="+mn-lt"/>
              </a:rPr>
              <a:t>      </a:t>
            </a:r>
            <a:endParaRPr sz="1200" dirty="0">
              <a:solidFill>
                <a:srgbClr val="4BD7FF"/>
              </a:solidFill>
              <a:cs typeface="+mn-ea"/>
              <a:sym typeface="+mn-lt"/>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65771" y="1597272"/>
            <a:ext cx="4131089" cy="4131089"/>
          </a:xfrm>
          <a:prstGeom prst="rect">
            <a:avLst/>
          </a:prstGeom>
        </p:spPr>
      </p:pic>
      <p:grpSp>
        <p:nvGrpSpPr>
          <p:cNvPr id="6" name="组合 5"/>
          <p:cNvGrpSpPr/>
          <p:nvPr/>
        </p:nvGrpSpPr>
        <p:grpSpPr>
          <a:xfrm>
            <a:off x="382276" y="202078"/>
            <a:ext cx="4291324" cy="368300"/>
            <a:chOff x="382276" y="202078"/>
            <a:chExt cx="4291324" cy="368300"/>
          </a:xfrm>
        </p:grpSpPr>
        <p:grpSp>
          <p:nvGrpSpPr>
            <p:cNvPr id="4" name="组合 3"/>
            <p:cNvGrpSpPr/>
            <p:nvPr/>
          </p:nvGrpSpPr>
          <p:grpSpPr>
            <a:xfrm>
              <a:off x="382276" y="269854"/>
              <a:ext cx="604607" cy="274860"/>
              <a:chOff x="775976" y="295254"/>
              <a:chExt cx="604607" cy="274860"/>
            </a:xfrm>
          </p:grpSpPr>
          <p:grpSp>
            <p:nvGrpSpPr>
              <p:cNvPr id="18" name="组合 17"/>
              <p:cNvGrpSpPr/>
              <p:nvPr/>
            </p:nvGrpSpPr>
            <p:grpSpPr>
              <a:xfrm rot="2788198">
                <a:off x="784307" y="286923"/>
                <a:ext cx="266582" cy="283243"/>
                <a:chOff x="4389120" y="2293620"/>
                <a:chExt cx="609600" cy="647700"/>
              </a:xfrm>
            </p:grpSpPr>
            <p:cxnSp>
              <p:nvCxnSpPr>
                <p:cNvPr id="19" name="直接连接符 1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2788198">
                <a:off x="938001"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2788198">
                <a:off x="1105671" y="295201"/>
                <a:ext cx="266582" cy="283243"/>
                <a:chOff x="4389120" y="2293620"/>
                <a:chExt cx="609600" cy="647700"/>
              </a:xfrm>
            </p:grpSpPr>
            <p:cxnSp>
              <p:nvCxnSpPr>
                <p:cNvPr id="25" name="直接连接符 2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a:t>
              </a:r>
              <a:r>
                <a:rPr lang="zh-CN" altLang="en-US" b="1" dirty="0">
                  <a:solidFill>
                    <a:srgbClr val="4BD7FF"/>
                  </a:solidFill>
                  <a:cs typeface="+mn-ea"/>
                  <a:sym typeface="+mn-lt"/>
                </a:rPr>
                <a:t>概述</a:t>
              </a:r>
              <a:endParaRPr lang="zh-CN" altLang="en-US" b="1" dirty="0">
                <a:solidFill>
                  <a:srgbClr val="4BD7FF"/>
                </a:solidFill>
                <a:cs typeface="+mn-ea"/>
                <a:sym typeface="+mn-lt"/>
              </a:endParaRPr>
            </a:p>
          </p:txBody>
        </p:sp>
      </p:gr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1+#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ubtitle 2"/>
          <p:cNvSpPr txBox="1"/>
          <p:nvPr/>
        </p:nvSpPr>
        <p:spPr>
          <a:xfrm>
            <a:off x="1680302" y="2205931"/>
            <a:ext cx="4214068" cy="1369695"/>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ct val="114000"/>
              </a:lnSpc>
            </a:pPr>
            <a:r>
              <a:rPr lang="en-US" sz="1200" dirty="0">
                <a:solidFill>
                  <a:schemeClr val="accent1"/>
                </a:solidFill>
                <a:effectLst>
                  <a:outerShdw blurRad="38100" dist="25400" dir="5400000" algn="ctr" rotWithShape="0">
                    <a:srgbClr val="6E747A">
                      <a:alpha val="43000"/>
                    </a:srgbClr>
                  </a:outerShdw>
                </a:effectLst>
                <a:cs typeface="+mn-ea"/>
                <a:sym typeface="+mn-lt"/>
              </a:rPr>
              <a:t>   </a:t>
            </a:r>
            <a:r>
              <a:rPr sz="1200" dirty="0">
                <a:solidFill>
                  <a:schemeClr val="accent1"/>
                </a:solidFill>
                <a:effectLst>
                  <a:outerShdw blurRad="38100" dist="25400" dir="5400000" algn="ctr" rotWithShape="0">
                    <a:srgbClr val="6E747A">
                      <a:alpha val="43000"/>
                    </a:srgbClr>
                  </a:outerShdw>
                </a:effectLst>
                <a:cs typeface="+mn-ea"/>
                <a:sym typeface="+mn-lt"/>
              </a:rPr>
              <a:t>视觉跟踪是目前CV领域中一个重要的数字图像处理方向，它可以为高级视觉任务提供数据保障和应用基础</a:t>
            </a:r>
            <a:r>
              <a:rPr sz="1200" dirty="0">
                <a:solidFill>
                  <a:srgbClr val="4BD7FF"/>
                </a:solidFill>
                <a:cs typeface="+mn-ea"/>
                <a:sym typeface="+mn-lt"/>
              </a:rPr>
              <a:t>。作为</a:t>
            </a:r>
            <a:r>
              <a:rPr lang="zh-CN" sz="1200" dirty="0">
                <a:solidFill>
                  <a:srgbClr val="4BD7FF"/>
                </a:solidFill>
                <a:cs typeface="+mn-ea"/>
                <a:sym typeface="+mn-lt"/>
              </a:rPr>
              <a:t>一</a:t>
            </a:r>
            <a:r>
              <a:rPr sz="1200" dirty="0">
                <a:solidFill>
                  <a:srgbClr val="4BD7FF"/>
                </a:solidFill>
                <a:cs typeface="+mn-ea"/>
                <a:sym typeface="+mn-lt"/>
              </a:rPr>
              <a:t>种先进的视觉技术，跟踪技术 是交通分析、场景理解和行人估计等领域进一步 展开研究的重要基础技术,同时在机器人导航、智能视频监控和航天航空等诸多领域已经展开应用部署。</a:t>
            </a:r>
            <a:endParaRPr lang="en-US" sz="1200" dirty="0">
              <a:solidFill>
                <a:srgbClr val="4BD7FF"/>
              </a:solidFill>
              <a:latin typeface="+mn-lt"/>
              <a:cs typeface="+mn-ea"/>
              <a:sym typeface="+mn-lt"/>
            </a:endParaRPr>
          </a:p>
        </p:txBody>
      </p:sp>
      <p:sp>
        <p:nvSpPr>
          <p:cNvPr id="39" name="Subtitle 2"/>
          <p:cNvSpPr txBox="1"/>
          <p:nvPr/>
        </p:nvSpPr>
        <p:spPr>
          <a:xfrm>
            <a:off x="1733550" y="4133850"/>
            <a:ext cx="4221480" cy="1402715"/>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2020"/>
              </a:lnSpc>
            </a:pPr>
            <a:r>
              <a:rPr lang="en-US" altLang="zh-CN" sz="1200" dirty="0">
                <a:solidFill>
                  <a:srgbClr val="4BD7FF"/>
                </a:solidFill>
                <a:latin typeface="+mn-lt"/>
                <a:cs typeface="+mn-ea"/>
                <a:sym typeface="+mn-lt"/>
              </a:rPr>
              <a:t>   </a:t>
            </a:r>
            <a:r>
              <a:rPr lang="zh-CN" altLang="en-US" sz="1200" dirty="0">
                <a:solidFill>
                  <a:schemeClr val="accent1"/>
                </a:solidFill>
                <a:effectLst>
                  <a:outerShdw blurRad="38100" dist="25400" dir="5400000" algn="ctr" rotWithShape="0">
                    <a:srgbClr val="6E747A">
                      <a:alpha val="43000"/>
                    </a:srgbClr>
                  </a:outerShdw>
                </a:effectLst>
                <a:latin typeface="+mn-lt"/>
                <a:cs typeface="+mn-ea"/>
                <a:sym typeface="+mn-lt"/>
              </a:rPr>
              <a:t>视觉目标跟踪的主要任务是在一组图像序列中寻找目标</a:t>
            </a:r>
            <a:r>
              <a:rPr lang="zh-CN" altLang="en-US" sz="1200" dirty="0">
                <a:ln w="22225">
                  <a:solidFill>
                    <a:schemeClr val="accent2"/>
                  </a:solidFill>
                  <a:prstDash val="solid"/>
                </a:ln>
                <a:solidFill>
                  <a:schemeClr val="accent2">
                    <a:lumMod val="40000"/>
                    <a:lumOff val="60000"/>
                  </a:schemeClr>
                </a:solidFill>
                <a:effectLst/>
                <a:latin typeface="+mn-lt"/>
                <a:cs typeface="+mn-ea"/>
                <a:sym typeface="+mn-lt"/>
              </a:rPr>
              <a:t>。</a:t>
            </a:r>
            <a:r>
              <a:rPr lang="zh-CN" altLang="en-US" sz="1200" dirty="0">
                <a:solidFill>
                  <a:srgbClr val="4BD7FF"/>
                </a:solidFill>
                <a:latin typeface="+mn-lt"/>
                <a:cs typeface="+mn-ea"/>
                <a:sym typeface="+mn-lt"/>
              </a:rPr>
              <a:t>与计算机视觉中的其他视觉任务相同，目标跟踪同样需要用相机摄像头来取代人眼进行目标搜索和观察，获取目标及其背景的数字图像信息，然后通过扮演人脑角色 的人工智能来解析和处理数码信息。</a:t>
            </a:r>
            <a:endParaRPr lang="zh-CN" altLang="en-US" sz="1200" dirty="0">
              <a:solidFill>
                <a:srgbClr val="4BD7FF"/>
              </a:solidFill>
              <a:latin typeface="+mn-lt"/>
              <a:cs typeface="+mn-ea"/>
              <a:sym typeface="+mn-lt"/>
            </a:endParaRPr>
          </a:p>
        </p:txBody>
      </p:sp>
      <p:sp>
        <p:nvSpPr>
          <p:cNvPr id="40" name="TextBox 39"/>
          <p:cNvSpPr txBox="1"/>
          <p:nvPr/>
        </p:nvSpPr>
        <p:spPr>
          <a:xfrm>
            <a:off x="2662061" y="3644683"/>
            <a:ext cx="2011680" cy="460375"/>
          </a:xfrm>
          <a:prstGeom prst="rect">
            <a:avLst/>
          </a:prstGeom>
          <a:noFill/>
        </p:spPr>
        <p:txBody>
          <a:bodyPr wrap="none" rtlCol="0" anchor="ctr" anchorCtr="0">
            <a:spAutoFit/>
          </a:bodyPr>
          <a:lstStyle/>
          <a:p>
            <a:pPr algn="l"/>
            <a:r>
              <a:rPr lang="zh-CN" altLang="en-US" sz="2400" b="1" dirty="0">
                <a:solidFill>
                  <a:srgbClr val="4BD7FF"/>
                </a:solidFill>
                <a:cs typeface="+mn-ea"/>
                <a:sym typeface="+mn-lt"/>
              </a:rPr>
              <a:t>业界现状介绍</a:t>
            </a:r>
            <a:endParaRPr lang="zh-CN" altLang="en-US" sz="2400" b="1" dirty="0">
              <a:solidFill>
                <a:srgbClr val="4BD7FF"/>
              </a:solidFill>
              <a:cs typeface="+mn-ea"/>
              <a:sym typeface="+mn-lt"/>
            </a:endParaRPr>
          </a:p>
        </p:txBody>
      </p:sp>
      <p:sp>
        <p:nvSpPr>
          <p:cNvPr id="25" name="personal-id-card-of-a-man_47848"/>
          <p:cNvSpPr>
            <a:spLocks noChangeAspect="1"/>
          </p:cNvSpPr>
          <p:nvPr/>
        </p:nvSpPr>
        <p:spPr bwMode="auto">
          <a:xfrm>
            <a:off x="1042921" y="4967190"/>
            <a:ext cx="609685" cy="466364"/>
          </a:xfrm>
          <a:custGeom>
            <a:avLst/>
            <a:gdLst>
              <a:gd name="connsiteX0" fmla="*/ 361794 w 551492"/>
              <a:gd name="connsiteY0" fmla="*/ 308363 h 421851"/>
              <a:gd name="connsiteX1" fmla="*/ 530845 w 551492"/>
              <a:gd name="connsiteY1" fmla="*/ 308363 h 421851"/>
              <a:gd name="connsiteX2" fmla="*/ 551492 w 551492"/>
              <a:gd name="connsiteY2" fmla="*/ 329044 h 421851"/>
              <a:gd name="connsiteX3" fmla="*/ 551492 w 551492"/>
              <a:gd name="connsiteY3" fmla="*/ 362650 h 421851"/>
              <a:gd name="connsiteX4" fmla="*/ 530845 w 551492"/>
              <a:gd name="connsiteY4" fmla="*/ 383331 h 421851"/>
              <a:gd name="connsiteX5" fmla="*/ 378570 w 551492"/>
              <a:gd name="connsiteY5" fmla="*/ 383331 h 421851"/>
              <a:gd name="connsiteX6" fmla="*/ 378570 w 551492"/>
              <a:gd name="connsiteY6" fmla="*/ 369113 h 421851"/>
              <a:gd name="connsiteX7" fmla="*/ 361794 w 551492"/>
              <a:gd name="connsiteY7" fmla="*/ 308363 h 421851"/>
              <a:gd name="connsiteX8" fmla="*/ 313904 w 551492"/>
              <a:gd name="connsiteY8" fmla="*/ 172924 h 421851"/>
              <a:gd name="connsiteX9" fmla="*/ 530832 w 551492"/>
              <a:gd name="connsiteY9" fmla="*/ 172924 h 421851"/>
              <a:gd name="connsiteX10" fmla="*/ 551492 w 551492"/>
              <a:gd name="connsiteY10" fmla="*/ 193548 h 421851"/>
              <a:gd name="connsiteX11" fmla="*/ 551492 w 551492"/>
              <a:gd name="connsiteY11" fmla="*/ 225772 h 421851"/>
              <a:gd name="connsiteX12" fmla="*/ 530832 w 551492"/>
              <a:gd name="connsiteY12" fmla="*/ 247685 h 421851"/>
              <a:gd name="connsiteX13" fmla="*/ 271293 w 551492"/>
              <a:gd name="connsiteY13" fmla="*/ 247685 h 421851"/>
              <a:gd name="connsiteX14" fmla="*/ 271293 w 551492"/>
              <a:gd name="connsiteY14" fmla="*/ 227061 h 421851"/>
              <a:gd name="connsiteX15" fmla="*/ 272584 w 551492"/>
              <a:gd name="connsiteY15" fmla="*/ 224483 h 421851"/>
              <a:gd name="connsiteX16" fmla="*/ 313904 w 551492"/>
              <a:gd name="connsiteY16" fmla="*/ 172924 h 421851"/>
              <a:gd name="connsiteX17" fmla="*/ 281648 w 551492"/>
              <a:gd name="connsiteY17" fmla="*/ 36241 h 421851"/>
              <a:gd name="connsiteX18" fmla="*/ 530834 w 551492"/>
              <a:gd name="connsiteY18" fmla="*/ 36241 h 421851"/>
              <a:gd name="connsiteX19" fmla="*/ 551492 w 551492"/>
              <a:gd name="connsiteY19" fmla="*/ 58154 h 421851"/>
              <a:gd name="connsiteX20" fmla="*/ 551492 w 551492"/>
              <a:gd name="connsiteY20" fmla="*/ 90378 h 421851"/>
              <a:gd name="connsiteX21" fmla="*/ 530834 w 551492"/>
              <a:gd name="connsiteY21" fmla="*/ 111002 h 421851"/>
              <a:gd name="connsiteX22" fmla="*/ 308761 w 551492"/>
              <a:gd name="connsiteY22" fmla="*/ 111002 h 421851"/>
              <a:gd name="connsiteX23" fmla="*/ 295850 w 551492"/>
              <a:gd name="connsiteY23" fmla="*/ 96823 h 421851"/>
              <a:gd name="connsiteX24" fmla="*/ 281648 w 551492"/>
              <a:gd name="connsiteY24" fmla="*/ 36241 h 421851"/>
              <a:gd name="connsiteX25" fmla="*/ 176987 w 551492"/>
              <a:gd name="connsiteY25" fmla="*/ 0 h 421851"/>
              <a:gd name="connsiteX26" fmla="*/ 271294 w 551492"/>
              <a:gd name="connsiteY26" fmla="*/ 117396 h 421851"/>
              <a:gd name="connsiteX27" fmla="*/ 276461 w 551492"/>
              <a:gd name="connsiteY27" fmla="*/ 117396 h 421851"/>
              <a:gd name="connsiteX28" fmla="*/ 290672 w 551492"/>
              <a:gd name="connsiteY28" fmla="*/ 152228 h 421851"/>
              <a:gd name="connsiteX29" fmla="*/ 262251 w 551492"/>
              <a:gd name="connsiteY29" fmla="*/ 199960 h 421851"/>
              <a:gd name="connsiteX30" fmla="*/ 257083 w 551492"/>
              <a:gd name="connsiteY30" fmla="*/ 197380 h 421851"/>
              <a:gd name="connsiteX31" fmla="*/ 224786 w 551492"/>
              <a:gd name="connsiteY31" fmla="*/ 247692 h 421851"/>
              <a:gd name="connsiteX32" fmla="*/ 219619 w 551492"/>
              <a:gd name="connsiteY32" fmla="*/ 259303 h 421851"/>
              <a:gd name="connsiteX33" fmla="*/ 241581 w 551492"/>
              <a:gd name="connsiteY33" fmla="*/ 279944 h 421851"/>
              <a:gd name="connsiteX34" fmla="*/ 263543 w 551492"/>
              <a:gd name="connsiteY34" fmla="*/ 279944 h 421851"/>
              <a:gd name="connsiteX35" fmla="*/ 352682 w 551492"/>
              <a:gd name="connsiteY35" fmla="*/ 368958 h 421851"/>
              <a:gd name="connsiteX36" fmla="*/ 352682 w 551492"/>
              <a:gd name="connsiteY36" fmla="*/ 393470 h 421851"/>
              <a:gd name="connsiteX37" fmla="*/ 325553 w 551492"/>
              <a:gd name="connsiteY37" fmla="*/ 421851 h 421851"/>
              <a:gd name="connsiteX38" fmla="*/ 28421 w 551492"/>
              <a:gd name="connsiteY38" fmla="*/ 421851 h 421851"/>
              <a:gd name="connsiteX39" fmla="*/ 0 w 551492"/>
              <a:gd name="connsiteY39" fmla="*/ 393470 h 421851"/>
              <a:gd name="connsiteX40" fmla="*/ 0 w 551492"/>
              <a:gd name="connsiteY40" fmla="*/ 368958 h 421851"/>
              <a:gd name="connsiteX41" fmla="*/ 89139 w 551492"/>
              <a:gd name="connsiteY41" fmla="*/ 279944 h 421851"/>
              <a:gd name="connsiteX42" fmla="*/ 112393 w 551492"/>
              <a:gd name="connsiteY42" fmla="*/ 279944 h 421851"/>
              <a:gd name="connsiteX43" fmla="*/ 133063 w 551492"/>
              <a:gd name="connsiteY43" fmla="*/ 259303 h 421851"/>
              <a:gd name="connsiteX44" fmla="*/ 127896 w 551492"/>
              <a:gd name="connsiteY44" fmla="*/ 247692 h 421851"/>
              <a:gd name="connsiteX45" fmla="*/ 95599 w 551492"/>
              <a:gd name="connsiteY45" fmla="*/ 198670 h 421851"/>
              <a:gd name="connsiteX46" fmla="*/ 91723 w 551492"/>
              <a:gd name="connsiteY46" fmla="*/ 199960 h 421851"/>
              <a:gd name="connsiteX47" fmla="*/ 63302 w 551492"/>
              <a:gd name="connsiteY47" fmla="*/ 152228 h 421851"/>
              <a:gd name="connsiteX48" fmla="*/ 78804 w 551492"/>
              <a:gd name="connsiteY48" fmla="*/ 117396 h 421851"/>
              <a:gd name="connsiteX49" fmla="*/ 81388 w 551492"/>
              <a:gd name="connsiteY49" fmla="*/ 117396 h 421851"/>
              <a:gd name="connsiteX50" fmla="*/ 176987 w 551492"/>
              <a:gd name="connsiteY50" fmla="*/ 0 h 42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492" h="421851">
                <a:moveTo>
                  <a:pt x="361794" y="308363"/>
                </a:moveTo>
                <a:lnTo>
                  <a:pt x="530845" y="308363"/>
                </a:lnTo>
                <a:cubicBezTo>
                  <a:pt x="541168" y="308363"/>
                  <a:pt x="551492" y="317411"/>
                  <a:pt x="551492" y="329044"/>
                </a:cubicBezTo>
                <a:lnTo>
                  <a:pt x="551492" y="362650"/>
                </a:lnTo>
                <a:cubicBezTo>
                  <a:pt x="551492" y="374283"/>
                  <a:pt x="541168" y="383331"/>
                  <a:pt x="530845" y="383331"/>
                </a:cubicBezTo>
                <a:lnTo>
                  <a:pt x="378570" y="383331"/>
                </a:lnTo>
                <a:lnTo>
                  <a:pt x="378570" y="369113"/>
                </a:lnTo>
                <a:cubicBezTo>
                  <a:pt x="378570" y="347140"/>
                  <a:pt x="372118" y="326459"/>
                  <a:pt x="361794" y="308363"/>
                </a:cubicBezTo>
                <a:close/>
                <a:moveTo>
                  <a:pt x="313904" y="172924"/>
                </a:moveTo>
                <a:lnTo>
                  <a:pt x="530832" y="172924"/>
                </a:lnTo>
                <a:cubicBezTo>
                  <a:pt x="541162" y="172924"/>
                  <a:pt x="551492" y="181947"/>
                  <a:pt x="551492" y="193548"/>
                </a:cubicBezTo>
                <a:lnTo>
                  <a:pt x="551492" y="225772"/>
                </a:lnTo>
                <a:cubicBezTo>
                  <a:pt x="551492" y="237373"/>
                  <a:pt x="541162" y="247685"/>
                  <a:pt x="530832" y="247685"/>
                </a:cubicBezTo>
                <a:lnTo>
                  <a:pt x="271293" y="247685"/>
                </a:lnTo>
                <a:lnTo>
                  <a:pt x="271293" y="227061"/>
                </a:lnTo>
                <a:cubicBezTo>
                  <a:pt x="271293" y="225772"/>
                  <a:pt x="272584" y="225772"/>
                  <a:pt x="272584" y="224483"/>
                </a:cubicBezTo>
                <a:cubicBezTo>
                  <a:pt x="293244" y="218038"/>
                  <a:pt x="307448" y="194837"/>
                  <a:pt x="313904" y="172924"/>
                </a:cubicBezTo>
                <a:close/>
                <a:moveTo>
                  <a:pt x="281648" y="36241"/>
                </a:moveTo>
                <a:lnTo>
                  <a:pt x="530834" y="36241"/>
                </a:lnTo>
                <a:cubicBezTo>
                  <a:pt x="541163" y="36241"/>
                  <a:pt x="551492" y="46553"/>
                  <a:pt x="551492" y="58154"/>
                </a:cubicBezTo>
                <a:lnTo>
                  <a:pt x="551492" y="90378"/>
                </a:lnTo>
                <a:cubicBezTo>
                  <a:pt x="551492" y="101979"/>
                  <a:pt x="541163" y="111002"/>
                  <a:pt x="530834" y="111002"/>
                </a:cubicBezTo>
                <a:lnTo>
                  <a:pt x="308761" y="111002"/>
                </a:lnTo>
                <a:cubicBezTo>
                  <a:pt x="304888" y="104557"/>
                  <a:pt x="301015" y="99401"/>
                  <a:pt x="295850" y="96823"/>
                </a:cubicBezTo>
                <a:cubicBezTo>
                  <a:pt x="293268" y="72333"/>
                  <a:pt x="288104" y="52998"/>
                  <a:pt x="281648" y="36241"/>
                </a:cubicBezTo>
                <a:close/>
                <a:moveTo>
                  <a:pt x="176987" y="0"/>
                </a:moveTo>
                <a:cubicBezTo>
                  <a:pt x="257083" y="0"/>
                  <a:pt x="270002" y="64503"/>
                  <a:pt x="271294" y="117396"/>
                </a:cubicBezTo>
                <a:cubicBezTo>
                  <a:pt x="272586" y="117396"/>
                  <a:pt x="273878" y="117396"/>
                  <a:pt x="276461" y="117396"/>
                </a:cubicBezTo>
                <a:cubicBezTo>
                  <a:pt x="289380" y="117396"/>
                  <a:pt x="290672" y="132877"/>
                  <a:pt x="290672" y="152228"/>
                </a:cubicBezTo>
                <a:cubicBezTo>
                  <a:pt x="290672" y="171579"/>
                  <a:pt x="275169" y="199960"/>
                  <a:pt x="262251" y="199960"/>
                </a:cubicBezTo>
                <a:cubicBezTo>
                  <a:pt x="260959" y="199960"/>
                  <a:pt x="258375" y="198670"/>
                  <a:pt x="257083" y="197380"/>
                </a:cubicBezTo>
                <a:cubicBezTo>
                  <a:pt x="249332" y="216731"/>
                  <a:pt x="237705" y="233502"/>
                  <a:pt x="224786" y="247692"/>
                </a:cubicBezTo>
                <a:cubicBezTo>
                  <a:pt x="220911" y="250272"/>
                  <a:pt x="219619" y="254143"/>
                  <a:pt x="219619" y="259303"/>
                </a:cubicBezTo>
                <a:cubicBezTo>
                  <a:pt x="219619" y="270913"/>
                  <a:pt x="228662" y="279944"/>
                  <a:pt x="241581" y="279944"/>
                </a:cubicBezTo>
                <a:lnTo>
                  <a:pt x="263543" y="279944"/>
                </a:lnTo>
                <a:cubicBezTo>
                  <a:pt x="312634" y="279944"/>
                  <a:pt x="352682" y="319936"/>
                  <a:pt x="352682" y="368958"/>
                </a:cubicBezTo>
                <a:lnTo>
                  <a:pt x="352682" y="393470"/>
                </a:lnTo>
                <a:cubicBezTo>
                  <a:pt x="352682" y="408950"/>
                  <a:pt x="341055" y="421851"/>
                  <a:pt x="325553" y="421851"/>
                </a:cubicBezTo>
                <a:lnTo>
                  <a:pt x="28421" y="421851"/>
                </a:lnTo>
                <a:cubicBezTo>
                  <a:pt x="12919" y="421851"/>
                  <a:pt x="0" y="408950"/>
                  <a:pt x="0" y="393470"/>
                </a:cubicBezTo>
                <a:lnTo>
                  <a:pt x="0" y="368958"/>
                </a:lnTo>
                <a:cubicBezTo>
                  <a:pt x="0" y="319936"/>
                  <a:pt x="40048" y="279944"/>
                  <a:pt x="89139" y="279944"/>
                </a:cubicBezTo>
                <a:lnTo>
                  <a:pt x="112393" y="279944"/>
                </a:lnTo>
                <a:cubicBezTo>
                  <a:pt x="124020" y="279944"/>
                  <a:pt x="133063" y="270913"/>
                  <a:pt x="133063" y="259303"/>
                </a:cubicBezTo>
                <a:cubicBezTo>
                  <a:pt x="133063" y="254143"/>
                  <a:pt x="131771" y="250272"/>
                  <a:pt x="127896" y="247692"/>
                </a:cubicBezTo>
                <a:cubicBezTo>
                  <a:pt x="114977" y="234792"/>
                  <a:pt x="104642" y="216731"/>
                  <a:pt x="95599" y="198670"/>
                </a:cubicBezTo>
                <a:cubicBezTo>
                  <a:pt x="94307" y="199960"/>
                  <a:pt x="93015" y="199960"/>
                  <a:pt x="91723" y="199960"/>
                </a:cubicBezTo>
                <a:cubicBezTo>
                  <a:pt x="78804" y="199960"/>
                  <a:pt x="63302" y="171579"/>
                  <a:pt x="63302" y="152228"/>
                </a:cubicBezTo>
                <a:cubicBezTo>
                  <a:pt x="63302" y="132877"/>
                  <a:pt x="65886" y="117396"/>
                  <a:pt x="78804" y="117396"/>
                </a:cubicBezTo>
                <a:cubicBezTo>
                  <a:pt x="80096" y="117396"/>
                  <a:pt x="80096" y="117396"/>
                  <a:pt x="81388" y="117396"/>
                </a:cubicBezTo>
                <a:cubicBezTo>
                  <a:pt x="82680" y="64503"/>
                  <a:pt x="93015" y="0"/>
                  <a:pt x="176987" y="0"/>
                </a:cubicBezTo>
                <a:close/>
              </a:path>
            </a:pathLst>
          </a:custGeom>
          <a:solidFill>
            <a:srgbClr val="4BD7FF"/>
          </a:solidFill>
          <a:ln>
            <a:noFill/>
          </a:ln>
        </p:spPr>
        <p:txBody>
          <a:bodyPr/>
          <a:lstStyle/>
          <a:p>
            <a:endParaRPr lang="zh-CN" altLang="en-US">
              <a:solidFill>
                <a:srgbClr val="4BD7FF"/>
              </a:solidFill>
              <a:cs typeface="+mn-ea"/>
              <a:sym typeface="+mn-lt"/>
            </a:endParaRPr>
          </a:p>
        </p:txBody>
      </p:sp>
      <p:sp>
        <p:nvSpPr>
          <p:cNvPr id="26" name="car-garage_64650"/>
          <p:cNvSpPr>
            <a:spLocks noChangeAspect="1"/>
          </p:cNvSpPr>
          <p:nvPr/>
        </p:nvSpPr>
        <p:spPr bwMode="auto">
          <a:xfrm>
            <a:off x="1023357" y="3570011"/>
            <a:ext cx="590973" cy="609685"/>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rgbClr val="4BD7FF"/>
          </a:solidFill>
          <a:ln>
            <a:noFill/>
          </a:ln>
        </p:spPr>
        <p:txBody>
          <a:bodyPr/>
          <a:lstStyle/>
          <a:p>
            <a:endParaRPr lang="zh-CN" altLang="en-US">
              <a:solidFill>
                <a:srgbClr val="4BD7FF"/>
              </a:solidFill>
              <a:cs typeface="+mn-ea"/>
              <a:sym typeface="+mn-lt"/>
            </a:endParaRPr>
          </a:p>
        </p:txBody>
      </p:sp>
      <p:sp>
        <p:nvSpPr>
          <p:cNvPr id="27" name="wifi_99551"/>
          <p:cNvSpPr>
            <a:spLocks noChangeAspect="1"/>
          </p:cNvSpPr>
          <p:nvPr/>
        </p:nvSpPr>
        <p:spPr bwMode="auto">
          <a:xfrm>
            <a:off x="1070330" y="2219748"/>
            <a:ext cx="609685" cy="433376"/>
          </a:xfrm>
          <a:custGeom>
            <a:avLst/>
            <a:gdLst>
              <a:gd name="connsiteX0" fmla="*/ 303919 w 607850"/>
              <a:gd name="connsiteY0" fmla="*/ 362847 h 432072"/>
              <a:gd name="connsiteX1" fmla="*/ 350938 w 607850"/>
              <a:gd name="connsiteY1" fmla="*/ 382187 h 432072"/>
              <a:gd name="connsiteX2" fmla="*/ 352474 w 607850"/>
              <a:gd name="connsiteY2" fmla="*/ 383722 h 432072"/>
              <a:gd name="connsiteX3" fmla="*/ 303919 w 607850"/>
              <a:gd name="connsiteY3" fmla="*/ 432072 h 432072"/>
              <a:gd name="connsiteX4" fmla="*/ 255517 w 607850"/>
              <a:gd name="connsiteY4" fmla="*/ 383569 h 432072"/>
              <a:gd name="connsiteX5" fmla="*/ 256900 w 607850"/>
              <a:gd name="connsiteY5" fmla="*/ 382187 h 432072"/>
              <a:gd name="connsiteX6" fmla="*/ 303919 w 607850"/>
              <a:gd name="connsiteY6" fmla="*/ 362847 h 432072"/>
              <a:gd name="connsiteX7" fmla="*/ 303890 w 607850"/>
              <a:gd name="connsiteY7" fmla="*/ 232725 h 432072"/>
              <a:gd name="connsiteX8" fmla="*/ 443080 w 607850"/>
              <a:gd name="connsiteY8" fmla="*/ 290261 h 432072"/>
              <a:gd name="connsiteX9" fmla="*/ 396684 w 607850"/>
              <a:gd name="connsiteY9" fmla="*/ 336597 h 432072"/>
              <a:gd name="connsiteX10" fmla="*/ 303890 w 607850"/>
              <a:gd name="connsiteY10" fmla="*/ 298086 h 432072"/>
              <a:gd name="connsiteX11" fmla="*/ 211096 w 607850"/>
              <a:gd name="connsiteY11" fmla="*/ 336597 h 432072"/>
              <a:gd name="connsiteX12" fmla="*/ 164700 w 607850"/>
              <a:gd name="connsiteY12" fmla="*/ 290261 h 432072"/>
              <a:gd name="connsiteX13" fmla="*/ 303890 w 607850"/>
              <a:gd name="connsiteY13" fmla="*/ 232725 h 432072"/>
              <a:gd name="connsiteX14" fmla="*/ 303925 w 607850"/>
              <a:gd name="connsiteY14" fmla="*/ 116292 h 432072"/>
              <a:gd name="connsiteX15" fmla="*/ 525500 w 607850"/>
              <a:gd name="connsiteY15" fmla="*/ 207904 h 432072"/>
              <a:gd name="connsiteX16" fmla="*/ 479249 w 607850"/>
              <a:gd name="connsiteY16" fmla="*/ 254247 h 432072"/>
              <a:gd name="connsiteX17" fmla="*/ 303925 w 607850"/>
              <a:gd name="connsiteY17" fmla="*/ 181817 h 432072"/>
              <a:gd name="connsiteX18" fmla="*/ 128755 w 607850"/>
              <a:gd name="connsiteY18" fmla="*/ 254247 h 432072"/>
              <a:gd name="connsiteX19" fmla="*/ 82350 w 607850"/>
              <a:gd name="connsiteY19" fmla="*/ 207904 h 432072"/>
              <a:gd name="connsiteX20" fmla="*/ 303925 w 607850"/>
              <a:gd name="connsiteY20" fmla="*/ 116292 h 432072"/>
              <a:gd name="connsiteX21" fmla="*/ 303925 w 607850"/>
              <a:gd name="connsiteY21" fmla="*/ 0 h 432072"/>
              <a:gd name="connsiteX22" fmla="*/ 607850 w 607850"/>
              <a:gd name="connsiteY22" fmla="*/ 125690 h 432072"/>
              <a:gd name="connsiteX23" fmla="*/ 561601 w 607850"/>
              <a:gd name="connsiteY23" fmla="*/ 172038 h 432072"/>
              <a:gd name="connsiteX24" fmla="*/ 303925 w 607850"/>
              <a:gd name="connsiteY24" fmla="*/ 65531 h 432072"/>
              <a:gd name="connsiteX25" fmla="*/ 46403 w 607850"/>
              <a:gd name="connsiteY25" fmla="*/ 172038 h 432072"/>
              <a:gd name="connsiteX26" fmla="*/ 0 w 607850"/>
              <a:gd name="connsiteY26" fmla="*/ 125690 h 432072"/>
              <a:gd name="connsiteX27" fmla="*/ 303925 w 607850"/>
              <a:gd name="connsiteY27" fmla="*/ 0 h 4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850" h="432072">
                <a:moveTo>
                  <a:pt x="303919" y="362847"/>
                </a:moveTo>
                <a:cubicBezTo>
                  <a:pt x="320975" y="362847"/>
                  <a:pt x="338031" y="369294"/>
                  <a:pt x="350938" y="382187"/>
                </a:cubicBezTo>
                <a:cubicBezTo>
                  <a:pt x="351552" y="382801"/>
                  <a:pt x="352013" y="383262"/>
                  <a:pt x="352474" y="383722"/>
                </a:cubicBezTo>
                <a:lnTo>
                  <a:pt x="303919" y="432072"/>
                </a:lnTo>
                <a:lnTo>
                  <a:pt x="255517" y="383569"/>
                </a:lnTo>
                <a:cubicBezTo>
                  <a:pt x="255978" y="383108"/>
                  <a:pt x="256439" y="382648"/>
                  <a:pt x="256900" y="382187"/>
                </a:cubicBezTo>
                <a:cubicBezTo>
                  <a:pt x="269807" y="369294"/>
                  <a:pt x="286863" y="362847"/>
                  <a:pt x="303919" y="362847"/>
                </a:cubicBezTo>
                <a:close/>
                <a:moveTo>
                  <a:pt x="303890" y="232725"/>
                </a:moveTo>
                <a:cubicBezTo>
                  <a:pt x="356432" y="232725"/>
                  <a:pt x="405901" y="253131"/>
                  <a:pt x="443080" y="290261"/>
                </a:cubicBezTo>
                <a:lnTo>
                  <a:pt x="396684" y="336597"/>
                </a:lnTo>
                <a:cubicBezTo>
                  <a:pt x="371949" y="311741"/>
                  <a:pt x="338918" y="298086"/>
                  <a:pt x="303890" y="298086"/>
                </a:cubicBezTo>
                <a:cubicBezTo>
                  <a:pt x="268862" y="298086"/>
                  <a:pt x="235831" y="311741"/>
                  <a:pt x="211096" y="336597"/>
                </a:cubicBezTo>
                <a:lnTo>
                  <a:pt x="164700" y="290261"/>
                </a:lnTo>
                <a:cubicBezTo>
                  <a:pt x="201879" y="253131"/>
                  <a:pt x="251348" y="232725"/>
                  <a:pt x="303890" y="232725"/>
                </a:cubicBezTo>
                <a:close/>
                <a:moveTo>
                  <a:pt x="303925" y="116292"/>
                </a:moveTo>
                <a:cubicBezTo>
                  <a:pt x="387669" y="116292"/>
                  <a:pt x="466342" y="148824"/>
                  <a:pt x="525500" y="207904"/>
                </a:cubicBezTo>
                <a:lnTo>
                  <a:pt x="479249" y="254247"/>
                </a:lnTo>
                <a:cubicBezTo>
                  <a:pt x="432383" y="207443"/>
                  <a:pt x="370152" y="181817"/>
                  <a:pt x="303925" y="181817"/>
                </a:cubicBezTo>
                <a:cubicBezTo>
                  <a:pt x="237698" y="181817"/>
                  <a:pt x="175467" y="207443"/>
                  <a:pt x="128755" y="254247"/>
                </a:cubicBezTo>
                <a:lnTo>
                  <a:pt x="82350" y="207904"/>
                </a:lnTo>
                <a:cubicBezTo>
                  <a:pt x="141508" y="148824"/>
                  <a:pt x="220181" y="116292"/>
                  <a:pt x="303925" y="116292"/>
                </a:cubicBezTo>
                <a:close/>
                <a:moveTo>
                  <a:pt x="303925" y="0"/>
                </a:moveTo>
                <a:cubicBezTo>
                  <a:pt x="418704" y="0"/>
                  <a:pt x="526722" y="44659"/>
                  <a:pt x="607850" y="125690"/>
                </a:cubicBezTo>
                <a:lnTo>
                  <a:pt x="561601" y="172038"/>
                </a:lnTo>
                <a:cubicBezTo>
                  <a:pt x="492764" y="103284"/>
                  <a:pt x="401187" y="65531"/>
                  <a:pt x="303925" y="65531"/>
                </a:cubicBezTo>
                <a:cubicBezTo>
                  <a:pt x="206663" y="65531"/>
                  <a:pt x="115086" y="103284"/>
                  <a:pt x="46403" y="172038"/>
                </a:cubicBezTo>
                <a:lnTo>
                  <a:pt x="0" y="125690"/>
                </a:lnTo>
                <a:cubicBezTo>
                  <a:pt x="81128" y="44659"/>
                  <a:pt x="189146" y="0"/>
                  <a:pt x="303925" y="0"/>
                </a:cubicBezTo>
                <a:close/>
              </a:path>
            </a:pathLst>
          </a:custGeom>
          <a:solidFill>
            <a:srgbClr val="4BD7FF"/>
          </a:solidFill>
          <a:ln>
            <a:noFill/>
          </a:ln>
        </p:spPr>
        <p:txBody>
          <a:bodyPr/>
          <a:lstStyle/>
          <a:p>
            <a:endParaRPr lang="zh-CN" altLang="en-US">
              <a:solidFill>
                <a:srgbClr val="4BD7FF"/>
              </a:solidFill>
              <a:cs typeface="+mn-ea"/>
              <a:sym typeface="+mn-lt"/>
            </a:endParaRPr>
          </a:p>
        </p:txBody>
      </p:sp>
      <p:pic>
        <p:nvPicPr>
          <p:cNvPr id="6" name="图片占位符 5"/>
          <p:cNvPicPr>
            <a:picLocks noGrp="1" noChangeAspect="1"/>
          </p:cNvPicPr>
          <p:nvPr>
            <p:ph type="pic" sz="quarter" idx="13"/>
          </p:nvPr>
        </p:nvPicPr>
        <p:blipFill>
          <a:blip r:embed="rId1">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406125" y="1167856"/>
            <a:ext cx="3244364" cy="4961382"/>
          </a:xfrm>
        </p:spPr>
      </p:pic>
      <p:grpSp>
        <p:nvGrpSpPr>
          <p:cNvPr id="30" name="组合 29"/>
          <p:cNvGrpSpPr/>
          <p:nvPr/>
        </p:nvGrpSpPr>
        <p:grpSpPr>
          <a:xfrm>
            <a:off x="382276" y="202078"/>
            <a:ext cx="4291324" cy="368300"/>
            <a:chOff x="382276" y="202078"/>
            <a:chExt cx="4291324" cy="368300"/>
          </a:xfrm>
        </p:grpSpPr>
        <p:grpSp>
          <p:nvGrpSpPr>
            <p:cNvPr id="31" name="组合 30"/>
            <p:cNvGrpSpPr/>
            <p:nvPr/>
          </p:nvGrpSpPr>
          <p:grpSpPr>
            <a:xfrm>
              <a:off x="382276" y="269854"/>
              <a:ext cx="604607" cy="274860"/>
              <a:chOff x="775976" y="295254"/>
              <a:chExt cx="604607" cy="274860"/>
            </a:xfrm>
          </p:grpSpPr>
          <p:grpSp>
            <p:nvGrpSpPr>
              <p:cNvPr id="35" name="组合 34"/>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2" name="文本框 31"/>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背景</a:t>
              </a:r>
              <a:endParaRPr lang="zh-CN" altLang="en-US" b="1" dirty="0">
                <a:solidFill>
                  <a:srgbClr val="4BD7FF"/>
                </a:solidFill>
                <a:cs typeface="+mn-ea"/>
                <a:sym typeface="+mn-lt"/>
              </a:endParaRPr>
            </a:p>
          </p:txBody>
        </p:sp>
      </p:gr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randombar(horizontal)">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4440656" y="2048048"/>
            <a:ext cx="3310686" cy="3310685"/>
          </a:xfrm>
          <a:prstGeom prst="ellipse">
            <a:avLst/>
          </a:prstGeom>
          <a:gradFill flip="none" rotWithShape="1">
            <a:gsLst>
              <a:gs pos="0">
                <a:schemeClr val="tx1">
                  <a:lumMod val="93000"/>
                  <a:lumOff val="7000"/>
                </a:schemeClr>
              </a:gs>
              <a:gs pos="100000">
                <a:srgbClr val="141E40">
                  <a:alpha val="0"/>
                </a:srgbClr>
              </a:gs>
              <a:gs pos="53000">
                <a:srgbClr val="0B1123"/>
              </a:gs>
            </a:gsLst>
            <a:lin ang="16200000" scaled="1"/>
            <a:tileRect/>
          </a:gradFill>
          <a:ln>
            <a:solidFill>
              <a:srgbClr val="1B2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a:cs typeface="+mn-ea"/>
              <a:sym typeface="+mn-lt"/>
            </a:endParaRPr>
          </a:p>
        </p:txBody>
      </p:sp>
      <p:graphicFrame>
        <p:nvGraphicFramePr>
          <p:cNvPr id="11" name="Chart 8"/>
          <p:cNvGraphicFramePr/>
          <p:nvPr/>
        </p:nvGraphicFramePr>
        <p:xfrm>
          <a:off x="3279174" y="1719411"/>
          <a:ext cx="5633651" cy="3755766"/>
        </p:xfrm>
        <a:graphic>
          <a:graphicData uri="http://schemas.openxmlformats.org/drawingml/2006/chart">
            <c:chart xmlns:c="http://schemas.openxmlformats.org/drawingml/2006/chart" xmlns:r="http://schemas.openxmlformats.org/officeDocument/2006/relationships" r:id="rId1"/>
          </a:graphicData>
        </a:graphic>
      </p:graphicFrame>
      <p:grpSp>
        <p:nvGrpSpPr>
          <p:cNvPr id="12" name="Group 1"/>
          <p:cNvGrpSpPr/>
          <p:nvPr/>
        </p:nvGrpSpPr>
        <p:grpSpPr>
          <a:xfrm>
            <a:off x="4470795" y="1999233"/>
            <a:ext cx="3250408" cy="3099816"/>
            <a:chOff x="4470796" y="2494533"/>
            <a:chExt cx="3250408" cy="3099816"/>
          </a:xfrm>
        </p:grpSpPr>
        <p:sp>
          <p:nvSpPr>
            <p:cNvPr id="13" name="Oval 30"/>
            <p:cNvSpPr/>
            <p:nvPr/>
          </p:nvSpPr>
          <p:spPr>
            <a:xfrm>
              <a:off x="5074443" y="5518149"/>
              <a:ext cx="76202" cy="76200"/>
            </a:xfrm>
            <a:prstGeom prst="ellipse">
              <a:avLst/>
            </a:prstGeom>
            <a:solidFill>
              <a:srgbClr val="4BD7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a:cs typeface="+mn-ea"/>
                <a:sym typeface="+mn-lt"/>
              </a:endParaRPr>
            </a:p>
          </p:txBody>
        </p:sp>
        <p:sp>
          <p:nvSpPr>
            <p:cNvPr id="14" name="Oval 31"/>
            <p:cNvSpPr/>
            <p:nvPr/>
          </p:nvSpPr>
          <p:spPr>
            <a:xfrm>
              <a:off x="7041355" y="5518149"/>
              <a:ext cx="76202" cy="76200"/>
            </a:xfrm>
            <a:prstGeom prst="ellipse">
              <a:avLst/>
            </a:prstGeom>
            <a:solidFill>
              <a:srgbClr val="4BD7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a:cs typeface="+mn-ea"/>
                <a:sym typeface="+mn-lt"/>
              </a:endParaRPr>
            </a:p>
          </p:txBody>
        </p:sp>
        <p:sp>
          <p:nvSpPr>
            <p:cNvPr id="15" name="Oval 33"/>
            <p:cNvSpPr/>
            <p:nvPr/>
          </p:nvSpPr>
          <p:spPr>
            <a:xfrm>
              <a:off x="6057899" y="2494533"/>
              <a:ext cx="76202" cy="76200"/>
            </a:xfrm>
            <a:prstGeom prst="ellipse">
              <a:avLst/>
            </a:prstGeom>
            <a:solidFill>
              <a:srgbClr val="4BD7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a:cs typeface="+mn-ea"/>
                <a:sym typeface="+mn-lt"/>
              </a:endParaRPr>
            </a:p>
          </p:txBody>
        </p:sp>
        <p:sp>
          <p:nvSpPr>
            <p:cNvPr id="16" name="Oval 32"/>
            <p:cNvSpPr/>
            <p:nvPr/>
          </p:nvSpPr>
          <p:spPr>
            <a:xfrm>
              <a:off x="7645002" y="3644899"/>
              <a:ext cx="76202" cy="76200"/>
            </a:xfrm>
            <a:prstGeom prst="ellipse">
              <a:avLst/>
            </a:prstGeom>
            <a:solidFill>
              <a:srgbClr val="4BD7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a:cs typeface="+mn-ea"/>
                <a:sym typeface="+mn-lt"/>
              </a:endParaRPr>
            </a:p>
          </p:txBody>
        </p:sp>
        <p:sp>
          <p:nvSpPr>
            <p:cNvPr id="17" name="Oval 34"/>
            <p:cNvSpPr/>
            <p:nvPr/>
          </p:nvSpPr>
          <p:spPr>
            <a:xfrm>
              <a:off x="4470796" y="3644899"/>
              <a:ext cx="76202" cy="76200"/>
            </a:xfrm>
            <a:prstGeom prst="ellipse">
              <a:avLst/>
            </a:prstGeom>
            <a:solidFill>
              <a:srgbClr val="4BD7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a:cs typeface="+mn-ea"/>
                <a:sym typeface="+mn-lt"/>
              </a:endParaRPr>
            </a:p>
          </p:txBody>
        </p:sp>
      </p:grpSp>
      <p:grpSp>
        <p:nvGrpSpPr>
          <p:cNvPr id="20" name="Group 38"/>
          <p:cNvGrpSpPr/>
          <p:nvPr/>
        </p:nvGrpSpPr>
        <p:grpSpPr>
          <a:xfrm rot="0">
            <a:off x="7338695" y="4921250"/>
            <a:ext cx="391795" cy="389890"/>
            <a:chOff x="2840038" y="4406900"/>
            <a:chExt cx="723900" cy="720725"/>
          </a:xfrm>
          <a:solidFill>
            <a:srgbClr val="4BD7FF"/>
          </a:solidFill>
        </p:grpSpPr>
        <p:sp>
          <p:nvSpPr>
            <p:cNvPr id="21" name="Freeform 39"/>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sp>
          <p:nvSpPr>
            <p:cNvPr id="22" name="Freeform 40"/>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sp>
          <p:nvSpPr>
            <p:cNvPr id="23" name="Freeform 41"/>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sp>
          <p:nvSpPr>
            <p:cNvPr id="24" name="Freeform 42"/>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grpSp>
      <p:grpSp>
        <p:nvGrpSpPr>
          <p:cNvPr id="29" name="Group 43"/>
          <p:cNvGrpSpPr/>
          <p:nvPr/>
        </p:nvGrpSpPr>
        <p:grpSpPr>
          <a:xfrm rot="0">
            <a:off x="4547870" y="4912360"/>
            <a:ext cx="340360" cy="408305"/>
            <a:chOff x="4051300" y="3109913"/>
            <a:chExt cx="628650" cy="754063"/>
          </a:xfrm>
          <a:solidFill>
            <a:srgbClr val="4BD7FF"/>
          </a:solidFill>
        </p:grpSpPr>
        <p:sp>
          <p:nvSpPr>
            <p:cNvPr id="30" name="Freeform 44"/>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sp>
          <p:nvSpPr>
            <p:cNvPr id="31" name="Freeform 45"/>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grpSp>
      <p:grpSp>
        <p:nvGrpSpPr>
          <p:cNvPr id="5" name="组合 4"/>
          <p:cNvGrpSpPr/>
          <p:nvPr/>
        </p:nvGrpSpPr>
        <p:grpSpPr>
          <a:xfrm>
            <a:off x="1480827" y="1079600"/>
            <a:ext cx="2677362" cy="3001010"/>
            <a:chOff x="1633227" y="2474060"/>
            <a:chExt cx="2677362" cy="3001010"/>
          </a:xfrm>
        </p:grpSpPr>
        <p:sp>
          <p:nvSpPr>
            <p:cNvPr id="43" name="Rectangle 3"/>
            <p:cNvSpPr txBox="1">
              <a:spLocks noChangeArrowheads="1"/>
            </p:cNvSpPr>
            <p:nvPr/>
          </p:nvSpPr>
          <p:spPr bwMode="auto">
            <a:xfrm>
              <a:off x="1633227" y="2474060"/>
              <a:ext cx="2147911" cy="300101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lnSpc>
                  <a:spcPct val="150000"/>
                </a:lnSpc>
              </a:pPr>
              <a:r>
                <a:rPr lang="en-US" altLang="zh-CN" sz="1000" dirty="0">
                  <a:solidFill>
                    <a:srgbClr val="4BD7FF"/>
                  </a:solidFill>
                  <a:effectLst/>
                  <a:latin typeface="+mn-lt"/>
                  <a:ea typeface="+mn-ea"/>
                  <a:cs typeface="+mn-ea"/>
                  <a:sym typeface="+mn-lt"/>
                </a:rPr>
                <a:t>     </a:t>
              </a:r>
              <a:r>
                <a:rPr lang="zh-CN" altLang="en-US" sz="1400" dirty="0">
                  <a:solidFill>
                    <a:schemeClr val="accent1"/>
                  </a:solidFill>
                  <a:effectLst>
                    <a:outerShdw blurRad="38100" dist="25400" dir="5400000" algn="ctr" rotWithShape="0">
                      <a:srgbClr val="6E747A">
                        <a:alpha val="43000"/>
                      </a:srgbClr>
                    </a:outerShdw>
                  </a:effectLst>
                  <a:latin typeface="+mn-lt"/>
                  <a:ea typeface="+mn-ea"/>
                  <a:cs typeface="+mn-ea"/>
                  <a:sym typeface="+mn-lt"/>
                </a:rPr>
                <a:t>起初跟踪聚焦于单一运动目标的视觉任务需求，即单目标跟踪。</a:t>
              </a:r>
              <a:r>
                <a:rPr lang="zh-CN" altLang="en-US" sz="1400" dirty="0">
                  <a:solidFill>
                    <a:srgbClr val="4BD7FF"/>
                  </a:solidFill>
                  <a:effectLst/>
                  <a:latin typeface="+mn-lt"/>
                  <a:ea typeface="+mn-ea"/>
                  <a:cs typeface="+mn-ea"/>
                  <a:sym typeface="+mn-lt"/>
                </a:rPr>
                <a:t>主流算法主要围绕相关滤波和孪生网络展开研究。最小输出误差平方和滤波器将信号处理领域的相关滤波技术与跟踪领域问题结合起来,实现了超高速的跟踪性能</a:t>
              </a:r>
              <a:r>
                <a:rPr lang="zh-CN" altLang="en-US" sz="1400" b="0" dirty="0">
                  <a:solidFill>
                    <a:srgbClr val="4BD7FF"/>
                  </a:solidFill>
                  <a:effectLst/>
                  <a:latin typeface="+mn-lt"/>
                  <a:ea typeface="+mn-ea"/>
                  <a:cs typeface="+mn-ea"/>
                  <a:sym typeface="+mn-lt"/>
                </a:rPr>
                <a:t>。</a:t>
              </a:r>
              <a:endParaRPr lang="en-US" altLang="ko-KR" sz="1400" b="0" dirty="0">
                <a:solidFill>
                  <a:srgbClr val="4BD7FF"/>
                </a:solidFill>
                <a:effectLst/>
                <a:latin typeface="+mn-lt"/>
                <a:ea typeface="+mn-ea"/>
                <a:cs typeface="+mn-ea"/>
                <a:sym typeface="+mn-lt"/>
              </a:endParaRPr>
            </a:p>
          </p:txBody>
        </p:sp>
        <p:grpSp>
          <p:nvGrpSpPr>
            <p:cNvPr id="36" name="Group 46"/>
            <p:cNvGrpSpPr/>
            <p:nvPr/>
          </p:nvGrpSpPr>
          <p:grpSpPr>
            <a:xfrm>
              <a:off x="3911846" y="3031487"/>
              <a:ext cx="398743" cy="323119"/>
              <a:chOff x="5145088" y="3205163"/>
              <a:chExt cx="736600" cy="596900"/>
            </a:xfrm>
            <a:solidFill>
              <a:srgbClr val="4BD7FF"/>
            </a:solidFill>
          </p:grpSpPr>
          <p:sp>
            <p:nvSpPr>
              <p:cNvPr id="37" name="Freeform 47"/>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sp>
            <p:nvSpPr>
              <p:cNvPr id="38" name="Freeform 48"/>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sp>
            <p:nvSpPr>
              <p:cNvPr id="39" name="Freeform 49"/>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sp>
            <p:nvSpPr>
              <p:cNvPr id="40" name="Freeform 50"/>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sp>
            <p:nvSpPr>
              <p:cNvPr id="41" name="Rectangle 51"/>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sp>
            <p:nvSpPr>
              <p:cNvPr id="42" name="Rectangle 52"/>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grpSp>
      </p:grpSp>
      <p:grpSp>
        <p:nvGrpSpPr>
          <p:cNvPr id="3" name="组合 2"/>
          <p:cNvGrpSpPr/>
          <p:nvPr/>
        </p:nvGrpSpPr>
        <p:grpSpPr>
          <a:xfrm>
            <a:off x="7881706" y="1457443"/>
            <a:ext cx="2623504" cy="5355590"/>
            <a:chOff x="7957271" y="1242813"/>
            <a:chExt cx="2623504" cy="5355590"/>
          </a:xfrm>
        </p:grpSpPr>
        <p:sp>
          <p:nvSpPr>
            <p:cNvPr id="48" name="Rectangle 3"/>
            <p:cNvSpPr txBox="1">
              <a:spLocks noChangeArrowheads="1"/>
            </p:cNvSpPr>
            <p:nvPr/>
          </p:nvSpPr>
          <p:spPr bwMode="auto">
            <a:xfrm flipH="1">
              <a:off x="8432865" y="1242813"/>
              <a:ext cx="2147910" cy="535559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lnSpc>
                  <a:spcPct val="150000"/>
                </a:lnSpc>
              </a:pPr>
              <a:r>
                <a:rPr lang="en-US" altLang="ko-KR" sz="1200" b="0" dirty="0">
                  <a:solidFill>
                    <a:srgbClr val="4BD7FF"/>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  </a:t>
              </a:r>
              <a:r>
                <a:rPr sz="1200" dirty="0">
                  <a:solidFill>
                    <a:srgbClr val="4BD7FF"/>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基于相关滤波的算法相较于同期其他跟踪算法具有更高的</a:t>
              </a:r>
              <a:r>
                <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鲁棒性</a:t>
              </a:r>
              <a:r>
                <a:rPr sz="1200" dirty="0">
                  <a:solidFill>
                    <a:srgbClr val="4BD7FF"/>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,不仅可以实现超高的算法效率，而且</a:t>
              </a:r>
              <a:r>
                <a:rPr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具有良好的精度,但是在复杂场景中进行跟踪时，漂移现象时有发生，极大地制约了相关滤波跟踪的性能。</a:t>
              </a:r>
              <a:r>
                <a:rPr sz="1200" dirty="0">
                  <a:solidFill>
                    <a:srgbClr val="4BD7FF"/>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尽管有各种改进的方法如 大边距循环跟踪(Large Margin with Circulant Feature, LMCF)、连续卷积算子 跟踪(Continuous Convolution Operators for Tracking, C-COT)等提高了精度,但是运行速度小于每秒1帧，以速度降低为代价提升了精确度,体现不出相关滤波的高速优势。</a:t>
              </a:r>
              <a:endParaRPr sz="1200" dirty="0">
                <a:solidFill>
                  <a:srgbClr val="4BD7FF"/>
                </a:solidFill>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7" name="Freeform 53"/>
            <p:cNvSpPr>
              <a:spLocks noEditPoints="1"/>
            </p:cNvSpPr>
            <p:nvPr/>
          </p:nvSpPr>
          <p:spPr bwMode="auto">
            <a:xfrm>
              <a:off x="7957271" y="3011435"/>
              <a:ext cx="456321" cy="401322"/>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4BD7FF"/>
            </a:solidFill>
            <a:ln>
              <a:noFill/>
            </a:ln>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grpSp>
      <p:grpSp>
        <p:nvGrpSpPr>
          <p:cNvPr id="2" name="组合 1"/>
          <p:cNvGrpSpPr/>
          <p:nvPr/>
        </p:nvGrpSpPr>
        <p:grpSpPr>
          <a:xfrm>
            <a:off x="1126143" y="1457318"/>
            <a:ext cx="5133275" cy="5164004"/>
            <a:chOff x="1126143" y="1457318"/>
            <a:chExt cx="5133275" cy="5164004"/>
          </a:xfrm>
        </p:grpSpPr>
        <p:grpSp>
          <p:nvGrpSpPr>
            <p:cNvPr id="51" name="Group 55"/>
            <p:cNvGrpSpPr/>
            <p:nvPr/>
          </p:nvGrpSpPr>
          <p:grpSpPr>
            <a:xfrm>
              <a:off x="5856378" y="1457318"/>
              <a:ext cx="403040" cy="381555"/>
              <a:chOff x="2835275" y="3127375"/>
              <a:chExt cx="744538" cy="704850"/>
            </a:xfrm>
            <a:solidFill>
              <a:srgbClr val="4BD7FF"/>
            </a:solidFill>
          </p:grpSpPr>
          <p:sp>
            <p:nvSpPr>
              <p:cNvPr id="55"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cs typeface="+mn-ea"/>
                  <a:sym typeface="+mn-lt"/>
                </a:endParaRPr>
              </a:p>
            </p:txBody>
          </p:sp>
          <p:sp>
            <p:nvSpPr>
              <p:cNvPr id="56"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cs typeface="+mn-ea"/>
                  <a:sym typeface="+mn-lt"/>
                </a:endParaRPr>
              </a:p>
            </p:txBody>
          </p:sp>
          <p:sp>
            <p:nvSpPr>
              <p:cNvPr id="57"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cs typeface="+mn-ea"/>
                  <a:sym typeface="+mn-lt"/>
                </a:endParaRPr>
              </a:p>
            </p:txBody>
          </p:sp>
          <p:sp>
            <p:nvSpPr>
              <p:cNvPr id="58"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cs typeface="+mn-ea"/>
                  <a:sym typeface="+mn-lt"/>
                </a:endParaRPr>
              </a:p>
            </p:txBody>
          </p:sp>
          <p:sp>
            <p:nvSpPr>
              <p:cNvPr id="59"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cs typeface="+mn-ea"/>
                  <a:sym typeface="+mn-lt"/>
                </a:endParaRPr>
              </a:p>
            </p:txBody>
          </p:sp>
          <p:sp>
            <p:nvSpPr>
              <p:cNvPr id="60"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cs typeface="+mn-ea"/>
                  <a:sym typeface="+mn-lt"/>
                </a:endParaRPr>
              </a:p>
            </p:txBody>
          </p:sp>
          <p:sp>
            <p:nvSpPr>
              <p:cNvPr id="61" name="Freeform 62"/>
              <p:cNvSpPr/>
              <p:nvPr/>
            </p:nvSpPr>
            <p:spPr bwMode="auto">
              <a:xfrm>
                <a:off x="2963229" y="3449216"/>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cs typeface="+mn-ea"/>
                  <a:sym typeface="+mn-lt"/>
                </a:endParaRPr>
              </a:p>
            </p:txBody>
          </p:sp>
        </p:grpSp>
        <p:sp>
          <p:nvSpPr>
            <p:cNvPr id="53" name="Rectangle 3"/>
            <p:cNvSpPr txBox="1">
              <a:spLocks noChangeArrowheads="1"/>
            </p:cNvSpPr>
            <p:nvPr/>
          </p:nvSpPr>
          <p:spPr bwMode="auto">
            <a:xfrm flipH="1">
              <a:off x="1126143" y="4589957"/>
              <a:ext cx="3345122" cy="203136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lnSpc>
                  <a:spcPct val="150000"/>
                </a:lnSpc>
              </a:pPr>
              <a:r>
                <a:rPr lang="en-US" altLang="ko-KR" sz="1200" b="0" dirty="0">
                  <a:solidFill>
                    <a:srgbClr val="4BD7FF"/>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                </a:t>
              </a:r>
              <a:r>
                <a:rPr sz="1200" dirty="0">
                  <a:solidFill>
                    <a:srgbClr val="4BD7FF"/>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核函数 逐点循环跟踪(Circulant Structure with Kermnels, CSK)和核相关滤波器 (Kernelized Correlation Filters, KCF)都是基于MOSSE改进的算法。CSK提出结合核方法解决跟踪问题，KCF提出循环矩阵提高跟踪速度。</a:t>
              </a:r>
              <a:endParaRPr sz="1200" dirty="0">
                <a:solidFill>
                  <a:srgbClr val="4BD7FF"/>
                </a:solidFill>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grpSp>
        <p:nvGrpSpPr>
          <p:cNvPr id="62" name="组合 61"/>
          <p:cNvGrpSpPr/>
          <p:nvPr/>
        </p:nvGrpSpPr>
        <p:grpSpPr>
          <a:xfrm>
            <a:off x="382276" y="202078"/>
            <a:ext cx="4307199" cy="645160"/>
            <a:chOff x="382276" y="202078"/>
            <a:chExt cx="4307199" cy="645160"/>
          </a:xfrm>
        </p:grpSpPr>
        <p:grpSp>
          <p:nvGrpSpPr>
            <p:cNvPr id="63" name="组合 62"/>
            <p:cNvGrpSpPr/>
            <p:nvPr/>
          </p:nvGrpSpPr>
          <p:grpSpPr>
            <a:xfrm>
              <a:off x="382276" y="269854"/>
              <a:ext cx="604607" cy="274860"/>
              <a:chOff x="775976" y="295254"/>
              <a:chExt cx="604607" cy="274860"/>
            </a:xfrm>
          </p:grpSpPr>
          <p:grpSp>
            <p:nvGrpSpPr>
              <p:cNvPr id="65" name="组合 64"/>
              <p:cNvGrpSpPr/>
              <p:nvPr/>
            </p:nvGrpSpPr>
            <p:grpSpPr>
              <a:xfrm rot="2788198">
                <a:off x="784307" y="286923"/>
                <a:ext cx="266582" cy="283243"/>
                <a:chOff x="4389120" y="2293620"/>
                <a:chExt cx="609600" cy="647700"/>
              </a:xfrm>
            </p:grpSpPr>
            <p:cxnSp>
              <p:nvCxnSpPr>
                <p:cNvPr id="72" name="直接连接符 7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rot="2788198">
                <a:off x="938001" y="286923"/>
                <a:ext cx="266582" cy="283243"/>
                <a:chOff x="4389120" y="2293620"/>
                <a:chExt cx="609600" cy="647700"/>
              </a:xfrm>
            </p:grpSpPr>
            <p:cxnSp>
              <p:nvCxnSpPr>
                <p:cNvPr id="70" name="直接连接符 6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rot="2788198">
                <a:off x="1105671" y="295201"/>
                <a:ext cx="266582" cy="283243"/>
                <a:chOff x="4389120" y="2293620"/>
                <a:chExt cx="609600" cy="647700"/>
              </a:xfrm>
            </p:grpSpPr>
            <p:cxnSp>
              <p:nvCxnSpPr>
                <p:cNvPr id="68" name="直接连接符 6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64" name="文本框 63"/>
            <p:cNvSpPr txBox="1"/>
            <p:nvPr/>
          </p:nvSpPr>
          <p:spPr>
            <a:xfrm>
              <a:off x="1281646" y="202078"/>
              <a:ext cx="3407829" cy="645160"/>
            </a:xfrm>
            <a:prstGeom prst="rect">
              <a:avLst/>
            </a:prstGeom>
            <a:noFill/>
          </p:spPr>
          <p:txBody>
            <a:bodyPr wrap="square" rtlCol="0">
              <a:spAutoFit/>
            </a:bodyPr>
            <a:lstStyle/>
            <a:p>
              <a:r>
                <a:rPr lang="zh-CN" altLang="en-US" b="1" dirty="0">
                  <a:solidFill>
                    <a:srgbClr val="4BD7FF"/>
                  </a:solidFill>
                  <a:cs typeface="+mn-ea"/>
                  <a:sym typeface="+mn-lt"/>
                </a:rPr>
                <a:t>业界现状介绍</a:t>
              </a:r>
              <a:endParaRPr lang="zh-CN" altLang="en-US" b="1" dirty="0">
                <a:solidFill>
                  <a:srgbClr val="4BD7FF"/>
                </a:solidFill>
                <a:cs typeface="+mn-ea"/>
                <a:sym typeface="+mn-lt"/>
              </a:endParaRPr>
            </a:p>
            <a:p>
              <a:endParaRPr lang="zh-CN" altLang="en-US" b="1" dirty="0">
                <a:solidFill>
                  <a:srgbClr val="4BD7FF"/>
                </a:solidFill>
                <a:cs typeface="+mn-ea"/>
                <a:sym typeface="+mn-lt"/>
              </a:endParaRPr>
            </a:p>
          </p:txBody>
        </p:sp>
      </p:gr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02</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2935705" cy="1202070"/>
            <a:chOff x="4602496" y="2705479"/>
            <a:chExt cx="2935705" cy="1202070"/>
          </a:xfrm>
          <a:solidFill>
            <a:srgbClr val="122041"/>
          </a:solidFill>
        </p:grpSpPr>
        <p:sp>
          <p:nvSpPr>
            <p:cNvPr id="70" name="文本框 69"/>
            <p:cNvSpPr txBox="1"/>
            <p:nvPr/>
          </p:nvSpPr>
          <p:spPr>
            <a:xfrm>
              <a:off x="4602496" y="2705479"/>
              <a:ext cx="2790592" cy="1198880"/>
            </a:xfrm>
            <a:prstGeom prst="rect">
              <a:avLst/>
            </a:prstGeom>
            <a:grpFill/>
          </p:spPr>
          <p:txBody>
            <a:bodyPr wrap="square" rtlCol="0">
              <a:spAutoFit/>
            </a:bodyPr>
            <a:lstStyle/>
            <a:p>
              <a:pPr algn="ctr"/>
              <a:r>
                <a:rPr lang="zh-CN" altLang="en-US" sz="3600" b="1" noProof="0" dirty="0">
                  <a:ln>
                    <a:noFill/>
                  </a:ln>
                  <a:solidFill>
                    <a:srgbClr val="4BD7FF"/>
                  </a:solidFill>
                  <a:effectLst/>
                  <a:uLnTx/>
                  <a:uFillTx/>
                  <a:cs typeface="+mn-ea"/>
                  <a:sym typeface="+mn-lt"/>
                </a:rPr>
                <a:t>项目</a:t>
              </a:r>
              <a:endParaRPr lang="zh-CN" altLang="en-US" sz="3600" b="1" noProof="0" dirty="0">
                <a:ln>
                  <a:noFill/>
                </a:ln>
                <a:solidFill>
                  <a:srgbClr val="4BD7FF"/>
                </a:solidFill>
                <a:effectLst/>
                <a:uLnTx/>
                <a:uFillTx/>
                <a:cs typeface="+mn-ea"/>
                <a:sym typeface="+mn-lt"/>
              </a:endParaRPr>
            </a:p>
            <a:p>
              <a:pPr algn="ctr"/>
              <a:r>
                <a:rPr lang="zh-CN" altLang="en-US" sz="3600" b="1" noProof="0" dirty="0">
                  <a:ln>
                    <a:noFill/>
                  </a:ln>
                  <a:solidFill>
                    <a:srgbClr val="4BD7FF"/>
                  </a:solidFill>
                  <a:effectLst/>
                  <a:uLnTx/>
                  <a:uFillTx/>
                  <a:cs typeface="+mn-ea"/>
                  <a:sym typeface="+mn-lt"/>
                </a:rPr>
                <a:t>目标</a:t>
              </a:r>
              <a:endPar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endParaRP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 calcmode="lin" valueType="num">
                                      <p:cBhvr additive="base">
                                        <p:cTn id="14" dur="500" fill="hold"/>
                                        <p:tgtEl>
                                          <p:spTgt spid="69"/>
                                        </p:tgtEl>
                                        <p:attrNameLst>
                                          <p:attrName>ppt_x</p:attrName>
                                        </p:attrNameLst>
                                      </p:cBhvr>
                                      <p:tavLst>
                                        <p:tav tm="0">
                                          <p:val>
                                            <p:strVal val="#ppt_x"/>
                                          </p:val>
                                        </p:tav>
                                        <p:tav tm="100000">
                                          <p:val>
                                            <p:strVal val="#ppt_x"/>
                                          </p:val>
                                        </p:tav>
                                      </p:tavLst>
                                    </p:anim>
                                    <p:anim calcmode="lin" valueType="num">
                                      <p:cBhvr additive="base">
                                        <p:cTn id="1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90"/>
          <p:cNvSpPr/>
          <p:nvPr/>
        </p:nvSpPr>
        <p:spPr>
          <a:xfrm>
            <a:off x="1414917" y="1873521"/>
            <a:ext cx="5971540" cy="953135"/>
          </a:xfrm>
          <a:prstGeom prst="rect">
            <a:avLst/>
          </a:prstGeom>
        </p:spPr>
        <p:txBody>
          <a:bodyPr wrap="none">
            <a:spAutoFit/>
          </a:bodyPr>
          <a:lstStyle/>
          <a:p>
            <a:pPr algn="l"/>
            <a:r>
              <a:rPr lang="zh-CN" altLang="ko-KR" sz="2800" b="1" dirty="0">
                <a:solidFill>
                  <a:srgbClr val="4BD7FF"/>
                </a:solidFill>
                <a:cs typeface="+mn-ea"/>
                <a:sym typeface="+mn-lt"/>
              </a:rPr>
              <a:t>（</a:t>
            </a:r>
            <a:r>
              <a:rPr lang="ko-KR" altLang="en-US" sz="2800" b="1" dirty="0">
                <a:solidFill>
                  <a:srgbClr val="4BD7FF"/>
                </a:solidFill>
                <a:cs typeface="+mn-ea"/>
                <a:sym typeface="+mn-lt"/>
              </a:rPr>
              <a:t>1）基于YOLOv5和DeepSor</a:t>
            </a:r>
            <a:r>
              <a:rPr lang="en-US" altLang="ko-KR" sz="2800" b="1" dirty="0">
                <a:solidFill>
                  <a:srgbClr val="4BD7FF"/>
                </a:solidFill>
                <a:cs typeface="+mn-ea"/>
                <a:sym typeface="+mn-lt"/>
              </a:rPr>
              <a:t>t</a:t>
            </a:r>
            <a:endParaRPr lang="ko-KR" altLang="en-US" sz="2800" b="1" dirty="0">
              <a:solidFill>
                <a:srgbClr val="4BD7FF"/>
              </a:solidFill>
              <a:cs typeface="+mn-ea"/>
              <a:sym typeface="+mn-lt"/>
            </a:endParaRPr>
          </a:p>
          <a:p>
            <a:pPr algn="l"/>
            <a:r>
              <a:rPr lang="ko-KR" altLang="en-US" sz="2800" b="1" dirty="0">
                <a:solidFill>
                  <a:srgbClr val="4BD7FF"/>
                </a:solidFill>
                <a:cs typeface="+mn-ea"/>
                <a:sym typeface="+mn-lt"/>
              </a:rPr>
              <a:t>实现视频/摄像头内的物体识别与跟踪</a:t>
            </a:r>
            <a:endParaRPr lang="ko-KR" altLang="en-US" sz="2800" b="1" dirty="0">
              <a:solidFill>
                <a:srgbClr val="4BD7FF"/>
              </a:solidFill>
              <a:cs typeface="+mn-ea"/>
              <a:sym typeface="+mn-lt"/>
            </a:endParaRPr>
          </a:p>
        </p:txBody>
      </p:sp>
      <p:sp>
        <p:nvSpPr>
          <p:cNvPr id="42" name="Rectangle 96"/>
          <p:cNvSpPr/>
          <p:nvPr/>
        </p:nvSpPr>
        <p:spPr>
          <a:xfrm>
            <a:off x="1437776" y="3625961"/>
            <a:ext cx="4582187" cy="2030095"/>
          </a:xfrm>
          <a:prstGeom prst="rect">
            <a:avLst/>
          </a:prstGeom>
        </p:spPr>
        <p:txBody>
          <a:bodyPr wrap="square">
            <a:spAutoFit/>
          </a:bodyPr>
          <a:lstStyle/>
          <a:p>
            <a:pPr>
              <a:lnSpc>
                <a:spcPct val="150000"/>
              </a:lnSpc>
            </a:pPr>
            <a:r>
              <a:rPr lang="zh-CN" altLang="en-US" sz="2800" b="1" dirty="0">
                <a:solidFill>
                  <a:srgbClr val="4BD7FF"/>
                </a:solidFill>
                <a:cs typeface="+mn-ea"/>
                <a:sym typeface="+mn-lt"/>
              </a:rPr>
              <a:t>（2）设计GUI界面，实时展示视频/摄像头中物体识别与跟踪的画面</a:t>
            </a:r>
            <a:endParaRPr lang="zh-CN" altLang="en-US" sz="2800" b="1" dirty="0">
              <a:solidFill>
                <a:srgbClr val="4BD7FF"/>
              </a:solidFill>
              <a:cs typeface="+mn-ea"/>
              <a:sym typeface="+mn-lt"/>
            </a:endParaRPr>
          </a:p>
        </p:txBody>
      </p:sp>
      <p:pic>
        <p:nvPicPr>
          <p:cNvPr id="43" name="Picture Placeholder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6332273" y="1511333"/>
            <a:ext cx="4826974" cy="3990929"/>
          </a:xfrm>
          <a:prstGeom prst="rect">
            <a:avLst/>
          </a:prstGeom>
        </p:spPr>
      </p:pic>
      <p:sp>
        <p:nvSpPr>
          <p:cNvPr id="2" name="矩形 1"/>
          <p:cNvSpPr/>
          <p:nvPr/>
        </p:nvSpPr>
        <p:spPr>
          <a:xfrm>
            <a:off x="1437775" y="1873521"/>
            <a:ext cx="45719"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11" name="矩形 10"/>
          <p:cNvSpPr/>
          <p:nvPr/>
        </p:nvSpPr>
        <p:spPr>
          <a:xfrm>
            <a:off x="1437774" y="3762960"/>
            <a:ext cx="45719"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nvGrpSpPr>
          <p:cNvPr id="12" name="组合 11"/>
          <p:cNvGrpSpPr/>
          <p:nvPr/>
        </p:nvGrpSpPr>
        <p:grpSpPr>
          <a:xfrm>
            <a:off x="382276" y="202078"/>
            <a:ext cx="4291324" cy="368300"/>
            <a:chOff x="382276" y="202078"/>
            <a:chExt cx="4291324" cy="368300"/>
          </a:xfrm>
        </p:grpSpPr>
        <p:grpSp>
          <p:nvGrpSpPr>
            <p:cNvPr id="13" name="组合 12"/>
            <p:cNvGrpSpPr/>
            <p:nvPr/>
          </p:nvGrpSpPr>
          <p:grpSpPr>
            <a:xfrm>
              <a:off x="382276" y="269854"/>
              <a:ext cx="604607" cy="274860"/>
              <a:chOff x="775976" y="295254"/>
              <a:chExt cx="604607" cy="274860"/>
            </a:xfrm>
          </p:grpSpPr>
          <p:grpSp>
            <p:nvGrpSpPr>
              <p:cNvPr id="15" name="组合 14"/>
              <p:cNvGrpSpPr/>
              <p:nvPr/>
            </p:nvGrpSpPr>
            <p:grpSpPr>
              <a:xfrm rot="2788198">
                <a:off x="784307"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rot="2788198">
                <a:off x="938001" y="286923"/>
                <a:ext cx="266582" cy="283243"/>
                <a:chOff x="4389120" y="2293620"/>
                <a:chExt cx="609600" cy="647700"/>
              </a:xfrm>
            </p:grpSpPr>
            <p:cxnSp>
              <p:nvCxnSpPr>
                <p:cNvPr id="20" name="直接连接符 1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rot="2788198">
                <a:off x="1105671" y="295201"/>
                <a:ext cx="266582" cy="283243"/>
                <a:chOff x="4389120" y="2293620"/>
                <a:chExt cx="609600" cy="647700"/>
              </a:xfrm>
            </p:grpSpPr>
            <p:cxnSp>
              <p:nvCxnSpPr>
                <p:cNvPr id="18" name="直接连接符 1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14" name="文本框 13"/>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a:t>
              </a:r>
              <a:r>
                <a:rPr lang="zh-CN" altLang="en-US" b="1" dirty="0">
                  <a:solidFill>
                    <a:srgbClr val="4BD7FF"/>
                  </a:solidFill>
                  <a:cs typeface="+mn-ea"/>
                  <a:sym typeface="+mn-lt"/>
                </a:rPr>
                <a:t>目标</a:t>
              </a:r>
              <a:endParaRPr lang="zh-CN" altLang="en-US" b="1" dirty="0">
                <a:solidFill>
                  <a:srgbClr val="4BD7FF"/>
                </a:solidFill>
                <a:cs typeface="+mn-ea"/>
                <a:sym typeface="+mn-lt"/>
              </a:endParaRPr>
            </a:p>
          </p:txBody>
        </p:sp>
      </p:gr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randombar(horizontal)">
                                      <p:cBhvr>
                                        <p:cTn id="14" dur="500"/>
                                        <p:tgtEl>
                                          <p:spTgt spid="37"/>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randombar(horizontal)">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609600" y="1904998"/>
            <a:ext cx="1828800" cy="2560320"/>
            <a:chOff x="609600" y="1904998"/>
            <a:chExt cx="1828800" cy="2560320"/>
          </a:xfrm>
        </p:grpSpPr>
        <p:sp>
          <p:nvSpPr>
            <p:cNvPr id="2" name="Rounded Rectangle 3"/>
            <p:cNvSpPr/>
            <p:nvPr/>
          </p:nvSpPr>
          <p:spPr>
            <a:xfrm>
              <a:off x="609600" y="1904998"/>
              <a:ext cx="1828800" cy="2560320"/>
            </a:xfrm>
            <a:prstGeom prst="roundRect">
              <a:avLst>
                <a:gd name="adj" fmla="val 2132"/>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sp>
          <p:nvSpPr>
            <p:cNvPr id="3" name="TextBox 5"/>
            <p:cNvSpPr txBox="1"/>
            <p:nvPr/>
          </p:nvSpPr>
          <p:spPr>
            <a:xfrm>
              <a:off x="1369061" y="2333986"/>
              <a:ext cx="309880" cy="368300"/>
            </a:xfrm>
            <a:prstGeom prst="rect">
              <a:avLst/>
            </a:prstGeom>
            <a:noFill/>
          </p:spPr>
          <p:txBody>
            <a:bodyPr wrap="none" rtlCol="0">
              <a:spAutoFit/>
            </a:bodyPr>
            <a:lstStyle/>
            <a:p>
              <a:pPr algn="ctr"/>
              <a:endParaRPr lang="zh-CN" altLang="en-US" b="1" dirty="0">
                <a:solidFill>
                  <a:srgbClr val="4BD7FF"/>
                </a:solidFill>
                <a:cs typeface="+mn-ea"/>
                <a:sym typeface="+mn-lt"/>
              </a:endParaRPr>
            </a:p>
          </p:txBody>
        </p:sp>
      </p:grpSp>
      <p:grpSp>
        <p:nvGrpSpPr>
          <p:cNvPr id="33" name="组合 32"/>
          <p:cNvGrpSpPr/>
          <p:nvPr/>
        </p:nvGrpSpPr>
        <p:grpSpPr>
          <a:xfrm>
            <a:off x="2593958" y="1904999"/>
            <a:ext cx="1875155" cy="2879651"/>
            <a:chOff x="2593958" y="1904999"/>
            <a:chExt cx="1875155" cy="2879651"/>
          </a:xfrm>
        </p:grpSpPr>
        <p:sp>
          <p:nvSpPr>
            <p:cNvPr id="7" name="Rounded Rectangle 9"/>
            <p:cNvSpPr/>
            <p:nvPr/>
          </p:nvSpPr>
          <p:spPr>
            <a:xfrm>
              <a:off x="2617135" y="1904999"/>
              <a:ext cx="1828800" cy="2879651"/>
            </a:xfrm>
            <a:prstGeom prst="roundRect">
              <a:avLst>
                <a:gd name="adj" fmla="val 2132"/>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sp>
          <p:nvSpPr>
            <p:cNvPr id="8" name="TextBox 10"/>
            <p:cNvSpPr txBox="1"/>
            <p:nvPr/>
          </p:nvSpPr>
          <p:spPr>
            <a:xfrm>
              <a:off x="2593958" y="2333986"/>
              <a:ext cx="1875155" cy="2091690"/>
            </a:xfrm>
            <a:prstGeom prst="rect">
              <a:avLst/>
            </a:prstGeom>
            <a:noFill/>
          </p:spPr>
          <p:txBody>
            <a:bodyPr wrap="square" rtlCol="0">
              <a:spAutoFit/>
            </a:bodyPr>
            <a:lstStyle/>
            <a:p>
              <a:pPr algn="ctr">
                <a:lnSpc>
                  <a:spcPct val="130000"/>
                </a:lnSpc>
                <a:buClrTx/>
                <a:buSzTx/>
                <a:buNone/>
              </a:pPr>
              <a:r>
                <a:rPr lang="en-US" altLang="zh-CN" sz="2000" b="1" dirty="0">
                  <a:solidFill>
                    <a:srgbClr val="4BD7FF"/>
                  </a:solidFill>
                  <a:cs typeface="+mn-ea"/>
                  <a:sym typeface="+mn-lt"/>
                </a:rPr>
                <a:t>  </a:t>
              </a:r>
              <a:r>
                <a:rPr lang="zh-CN" altLang="en-US" sz="2000" b="1" dirty="0">
                  <a:solidFill>
                    <a:srgbClr val="4BD7FF"/>
                  </a:solidFill>
                  <a:cs typeface="+mn-ea"/>
                  <a:sym typeface="+mn-lt"/>
                </a:rPr>
                <a:t>pytorch中，</a:t>
              </a:r>
              <a:endParaRPr lang="zh-CN" altLang="en-US" sz="2000" b="1" dirty="0">
                <a:solidFill>
                  <a:srgbClr val="4BD7FF"/>
                </a:solidFill>
                <a:cs typeface="+mn-ea"/>
                <a:sym typeface="+mn-lt"/>
              </a:endParaRPr>
            </a:p>
            <a:p>
              <a:pPr algn="ctr">
                <a:lnSpc>
                  <a:spcPct val="130000"/>
                </a:lnSpc>
                <a:buClrTx/>
                <a:buSzTx/>
                <a:buNone/>
              </a:pPr>
              <a:endParaRPr lang="zh-CN" altLang="en-US" sz="2000" b="1" dirty="0">
                <a:solidFill>
                  <a:srgbClr val="4BD7FF"/>
                </a:solidFill>
                <a:cs typeface="+mn-ea"/>
                <a:sym typeface="+mn-lt"/>
              </a:endParaRPr>
            </a:p>
            <a:p>
              <a:pPr algn="ctr">
                <a:lnSpc>
                  <a:spcPct val="130000"/>
                </a:lnSpc>
                <a:buClrTx/>
                <a:buSzTx/>
                <a:buNone/>
              </a:pPr>
              <a:r>
                <a:rPr lang="zh-CN" altLang="en-US" sz="2000" b="1" dirty="0">
                  <a:solidFill>
                    <a:srgbClr val="4BD7FF"/>
                  </a:solidFill>
                  <a:cs typeface="+mn-ea"/>
                  <a:sym typeface="+mn-lt"/>
                </a:rPr>
                <a:t>对目标进行</a:t>
              </a:r>
              <a:endParaRPr lang="zh-CN" altLang="en-US" sz="2000" b="1" dirty="0">
                <a:solidFill>
                  <a:srgbClr val="4BD7FF"/>
                </a:solidFill>
                <a:cs typeface="+mn-ea"/>
                <a:sym typeface="+mn-lt"/>
              </a:endParaRPr>
            </a:p>
            <a:p>
              <a:pPr algn="ctr">
                <a:lnSpc>
                  <a:spcPct val="130000"/>
                </a:lnSpc>
                <a:buClrTx/>
                <a:buSzTx/>
                <a:buNone/>
              </a:pPr>
              <a:endParaRPr lang="zh-CN" altLang="en-US" sz="2000" b="1" dirty="0">
                <a:solidFill>
                  <a:srgbClr val="4BD7FF"/>
                </a:solidFill>
                <a:cs typeface="+mn-ea"/>
                <a:sym typeface="+mn-lt"/>
              </a:endParaRPr>
            </a:p>
            <a:p>
              <a:pPr algn="ctr">
                <a:lnSpc>
                  <a:spcPct val="130000"/>
                </a:lnSpc>
                <a:buClrTx/>
                <a:buSzTx/>
                <a:buNone/>
              </a:pPr>
              <a:r>
                <a:rPr lang="zh-CN" altLang="en-US" sz="2000" b="1" dirty="0">
                  <a:solidFill>
                    <a:srgbClr val="4BD7FF"/>
                  </a:solidFill>
                  <a:cs typeface="+mn-ea"/>
                  <a:sym typeface="+mn-lt"/>
                </a:rPr>
                <a:t>识别跟踪</a:t>
              </a:r>
              <a:endParaRPr lang="zh-CN" altLang="en-US" sz="2000" b="1" dirty="0">
                <a:solidFill>
                  <a:srgbClr val="4BD7FF"/>
                </a:solidFill>
                <a:cs typeface="+mn-ea"/>
                <a:sym typeface="+mn-lt"/>
              </a:endParaRPr>
            </a:p>
          </p:txBody>
        </p:sp>
      </p:grpSp>
      <p:grpSp>
        <p:nvGrpSpPr>
          <p:cNvPr id="34" name="组合 33"/>
          <p:cNvGrpSpPr/>
          <p:nvPr/>
        </p:nvGrpSpPr>
        <p:grpSpPr>
          <a:xfrm>
            <a:off x="4624670" y="1904997"/>
            <a:ext cx="1828800" cy="3347487"/>
            <a:chOff x="4624670" y="1904997"/>
            <a:chExt cx="1828800" cy="3347487"/>
          </a:xfrm>
        </p:grpSpPr>
        <p:sp>
          <p:nvSpPr>
            <p:cNvPr id="13" name="Rounded Rectangle 15"/>
            <p:cNvSpPr/>
            <p:nvPr/>
          </p:nvSpPr>
          <p:spPr>
            <a:xfrm>
              <a:off x="4624670" y="1904997"/>
              <a:ext cx="1828800" cy="3347487"/>
            </a:xfrm>
            <a:prstGeom prst="roundRect">
              <a:avLst>
                <a:gd name="adj" fmla="val 2132"/>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sp>
          <p:nvSpPr>
            <p:cNvPr id="14" name="TextBox 16"/>
            <p:cNvSpPr txBox="1"/>
            <p:nvPr/>
          </p:nvSpPr>
          <p:spPr>
            <a:xfrm>
              <a:off x="4772996" y="2320059"/>
              <a:ext cx="1452880" cy="2091690"/>
            </a:xfrm>
            <a:prstGeom prst="rect">
              <a:avLst/>
            </a:prstGeom>
            <a:noFill/>
          </p:spPr>
          <p:txBody>
            <a:bodyPr wrap="none" rtlCol="0">
              <a:spAutoFit/>
            </a:bodyPr>
            <a:lstStyle/>
            <a:p>
              <a:pPr algn="ctr">
                <a:lnSpc>
                  <a:spcPct val="130000"/>
                </a:lnSpc>
                <a:buClrTx/>
                <a:buSzTx/>
                <a:buNone/>
              </a:pPr>
              <a:r>
                <a:rPr lang="zh-CN" altLang="en-US" sz="2000" b="1" dirty="0">
                  <a:solidFill>
                    <a:srgbClr val="4BD7FF"/>
                  </a:solidFill>
                  <a:cs typeface="+mn-ea"/>
                  <a:sym typeface="+mn-lt"/>
                </a:rPr>
                <a:t>gui部分</a:t>
              </a:r>
              <a:endParaRPr lang="zh-CN" altLang="en-US" sz="2000" b="1" dirty="0">
                <a:solidFill>
                  <a:srgbClr val="4BD7FF"/>
                </a:solidFill>
                <a:cs typeface="+mn-ea"/>
                <a:sym typeface="+mn-lt"/>
              </a:endParaRPr>
            </a:p>
            <a:p>
              <a:pPr algn="ctr">
                <a:lnSpc>
                  <a:spcPct val="130000"/>
                </a:lnSpc>
                <a:buClrTx/>
                <a:buSzTx/>
                <a:buNone/>
              </a:pPr>
              <a:r>
                <a:rPr lang="zh-CN" altLang="en-US" sz="2000" b="1" dirty="0">
                  <a:solidFill>
                    <a:srgbClr val="4BD7FF"/>
                  </a:solidFill>
                  <a:cs typeface="+mn-ea"/>
                  <a:sym typeface="+mn-lt"/>
                </a:rPr>
                <a:t>对程序进行</a:t>
              </a:r>
              <a:endParaRPr lang="zh-CN" altLang="en-US" sz="2000" b="1" dirty="0">
                <a:solidFill>
                  <a:srgbClr val="4BD7FF"/>
                </a:solidFill>
                <a:cs typeface="+mn-ea"/>
                <a:sym typeface="+mn-lt"/>
              </a:endParaRPr>
            </a:p>
            <a:p>
              <a:pPr algn="ctr">
                <a:lnSpc>
                  <a:spcPct val="130000"/>
                </a:lnSpc>
                <a:buClrTx/>
                <a:buSzTx/>
                <a:buNone/>
              </a:pPr>
              <a:r>
                <a:rPr lang="zh-CN" altLang="en-US" sz="2000" b="1" dirty="0">
                  <a:solidFill>
                    <a:srgbClr val="4BD7FF"/>
                  </a:solidFill>
                  <a:cs typeface="+mn-ea"/>
                  <a:sym typeface="+mn-lt"/>
                </a:rPr>
                <a:t>可视化</a:t>
              </a:r>
              <a:endParaRPr lang="zh-CN" altLang="en-US" sz="2000" b="1" dirty="0">
                <a:solidFill>
                  <a:srgbClr val="4BD7FF"/>
                </a:solidFill>
                <a:cs typeface="+mn-ea"/>
                <a:sym typeface="+mn-lt"/>
              </a:endParaRPr>
            </a:p>
            <a:p>
              <a:pPr algn="ctr">
                <a:lnSpc>
                  <a:spcPct val="130000"/>
                </a:lnSpc>
                <a:buClrTx/>
                <a:buSzTx/>
                <a:buNone/>
              </a:pPr>
              <a:r>
                <a:rPr lang="zh-CN" altLang="en-US" sz="2000" b="1" dirty="0">
                  <a:solidFill>
                    <a:srgbClr val="4BD7FF"/>
                  </a:solidFill>
                  <a:cs typeface="+mn-ea"/>
                  <a:sym typeface="+mn-lt"/>
                </a:rPr>
                <a:t>以及</a:t>
              </a:r>
              <a:endParaRPr lang="zh-CN" altLang="en-US" sz="2000" b="1" dirty="0">
                <a:solidFill>
                  <a:srgbClr val="4BD7FF"/>
                </a:solidFill>
                <a:cs typeface="+mn-ea"/>
                <a:sym typeface="+mn-lt"/>
              </a:endParaRPr>
            </a:p>
            <a:p>
              <a:pPr algn="ctr">
                <a:lnSpc>
                  <a:spcPct val="130000"/>
                </a:lnSpc>
                <a:buClrTx/>
                <a:buSzTx/>
                <a:buNone/>
              </a:pPr>
              <a:r>
                <a:rPr lang="zh-CN" altLang="en-US" sz="2000" b="1" dirty="0">
                  <a:solidFill>
                    <a:srgbClr val="4BD7FF"/>
                  </a:solidFill>
                  <a:cs typeface="+mn-ea"/>
                  <a:sym typeface="+mn-lt"/>
                </a:rPr>
                <a:t>供交互</a:t>
              </a:r>
              <a:endParaRPr lang="zh-CN" altLang="en-US" sz="2000" b="1" dirty="0">
                <a:solidFill>
                  <a:srgbClr val="4BD7FF"/>
                </a:solidFill>
                <a:cs typeface="+mn-ea"/>
                <a:sym typeface="+mn-lt"/>
              </a:endParaRPr>
            </a:p>
          </p:txBody>
        </p:sp>
      </p:grpSp>
      <p:sp>
        <p:nvSpPr>
          <p:cNvPr id="20" name="Rectangle 22"/>
          <p:cNvSpPr/>
          <p:nvPr/>
        </p:nvSpPr>
        <p:spPr>
          <a:xfrm>
            <a:off x="7417357" y="2249661"/>
            <a:ext cx="3703773" cy="891540"/>
          </a:xfrm>
          <a:prstGeom prst="rect">
            <a:avLst/>
          </a:prstGeom>
        </p:spPr>
        <p:txBody>
          <a:bodyPr wrap="square">
            <a:spAutoFit/>
          </a:bodyPr>
          <a:lstStyle/>
          <a:p>
            <a:pPr>
              <a:lnSpc>
                <a:spcPct val="130000"/>
              </a:lnSpc>
            </a:pPr>
            <a:r>
              <a:rPr lang="zh-CN" altLang="en-US" sz="4000" b="1" dirty="0">
                <a:solidFill>
                  <a:srgbClr val="4BD7FF"/>
                </a:solidFill>
                <a:cs typeface="+mn-ea"/>
                <a:sym typeface="+mn-lt"/>
              </a:rPr>
              <a:t>项目关键技术</a:t>
            </a:r>
            <a:endParaRPr lang="zh-CN" altLang="en-US" sz="4000" b="1" dirty="0">
              <a:solidFill>
                <a:srgbClr val="4BD7FF"/>
              </a:solidFill>
              <a:cs typeface="+mn-ea"/>
              <a:sym typeface="+mn-lt"/>
            </a:endParaRPr>
          </a:p>
        </p:txBody>
      </p:sp>
      <p:sp>
        <p:nvSpPr>
          <p:cNvPr id="21" name="Rounded Rectangle 23"/>
          <p:cNvSpPr/>
          <p:nvPr/>
        </p:nvSpPr>
        <p:spPr>
          <a:xfrm>
            <a:off x="7705140" y="3633333"/>
            <a:ext cx="274320" cy="16684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sp>
        <p:nvSpPr>
          <p:cNvPr id="22" name="Rounded Rectangle 24"/>
          <p:cNvSpPr/>
          <p:nvPr/>
        </p:nvSpPr>
        <p:spPr>
          <a:xfrm>
            <a:off x="8418930" y="4148126"/>
            <a:ext cx="274320" cy="11536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sp>
        <p:nvSpPr>
          <p:cNvPr id="23" name="Rounded Rectangle 25"/>
          <p:cNvSpPr/>
          <p:nvPr/>
        </p:nvSpPr>
        <p:spPr>
          <a:xfrm>
            <a:off x="9132719" y="4530899"/>
            <a:ext cx="274320" cy="7708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sp>
        <p:nvSpPr>
          <p:cNvPr id="24" name="Rounded Rectangle 26"/>
          <p:cNvSpPr/>
          <p:nvPr/>
        </p:nvSpPr>
        <p:spPr>
          <a:xfrm>
            <a:off x="9846508" y="4328881"/>
            <a:ext cx="274320" cy="97287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sp>
        <p:nvSpPr>
          <p:cNvPr id="25" name="Rounded Rectangle 27"/>
          <p:cNvSpPr/>
          <p:nvPr/>
        </p:nvSpPr>
        <p:spPr>
          <a:xfrm>
            <a:off x="10560298" y="4881774"/>
            <a:ext cx="274320" cy="41998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sp>
        <p:nvSpPr>
          <p:cNvPr id="26" name="TextBox 28"/>
          <p:cNvSpPr txBox="1"/>
          <p:nvPr/>
        </p:nvSpPr>
        <p:spPr>
          <a:xfrm>
            <a:off x="7675427" y="5471882"/>
            <a:ext cx="344966" cy="230832"/>
          </a:xfrm>
          <a:prstGeom prst="rect">
            <a:avLst/>
          </a:prstGeom>
          <a:noFill/>
        </p:spPr>
        <p:txBody>
          <a:bodyPr wrap="none" rtlCol="0">
            <a:spAutoFit/>
          </a:bodyPr>
          <a:lstStyle/>
          <a:p>
            <a:r>
              <a:rPr lang="en-US" sz="900">
                <a:solidFill>
                  <a:srgbClr val="4BD7FF"/>
                </a:solidFill>
                <a:cs typeface="+mn-ea"/>
                <a:sym typeface="+mn-lt"/>
              </a:rPr>
              <a:t>HS</a:t>
            </a:r>
            <a:endParaRPr lang="en-US" sz="900">
              <a:solidFill>
                <a:srgbClr val="4BD7FF"/>
              </a:solidFill>
              <a:cs typeface="+mn-ea"/>
              <a:sym typeface="+mn-lt"/>
            </a:endParaRPr>
          </a:p>
        </p:txBody>
      </p:sp>
      <p:sp>
        <p:nvSpPr>
          <p:cNvPr id="27" name="TextBox 29"/>
          <p:cNvSpPr txBox="1"/>
          <p:nvPr/>
        </p:nvSpPr>
        <p:spPr>
          <a:xfrm>
            <a:off x="8389217" y="5471882"/>
            <a:ext cx="344966" cy="230832"/>
          </a:xfrm>
          <a:prstGeom prst="rect">
            <a:avLst/>
          </a:prstGeom>
          <a:noFill/>
        </p:spPr>
        <p:txBody>
          <a:bodyPr wrap="none" rtlCol="0">
            <a:spAutoFit/>
          </a:bodyPr>
          <a:lstStyle/>
          <a:p>
            <a:r>
              <a:rPr lang="en-US" sz="900">
                <a:solidFill>
                  <a:srgbClr val="4BD7FF"/>
                </a:solidFill>
                <a:cs typeface="+mn-ea"/>
                <a:sym typeface="+mn-lt"/>
              </a:rPr>
              <a:t>DK</a:t>
            </a:r>
            <a:endParaRPr lang="en-US" sz="900">
              <a:solidFill>
                <a:srgbClr val="4BD7FF"/>
              </a:solidFill>
              <a:cs typeface="+mn-ea"/>
              <a:sym typeface="+mn-lt"/>
            </a:endParaRPr>
          </a:p>
        </p:txBody>
      </p:sp>
      <p:sp>
        <p:nvSpPr>
          <p:cNvPr id="28" name="TextBox 30"/>
          <p:cNvSpPr txBox="1"/>
          <p:nvPr/>
        </p:nvSpPr>
        <p:spPr>
          <a:xfrm>
            <a:off x="9103006" y="5471882"/>
            <a:ext cx="338554" cy="230832"/>
          </a:xfrm>
          <a:prstGeom prst="rect">
            <a:avLst/>
          </a:prstGeom>
          <a:noFill/>
        </p:spPr>
        <p:txBody>
          <a:bodyPr wrap="none" rtlCol="0">
            <a:spAutoFit/>
          </a:bodyPr>
          <a:lstStyle/>
          <a:p>
            <a:r>
              <a:rPr lang="en-US" sz="900">
                <a:solidFill>
                  <a:srgbClr val="4BD7FF"/>
                </a:solidFill>
                <a:cs typeface="+mn-ea"/>
                <a:sym typeface="+mn-lt"/>
              </a:rPr>
              <a:t>TU</a:t>
            </a:r>
            <a:endParaRPr lang="en-US" sz="900">
              <a:solidFill>
                <a:srgbClr val="4BD7FF"/>
              </a:solidFill>
              <a:cs typeface="+mn-ea"/>
              <a:sym typeface="+mn-lt"/>
            </a:endParaRPr>
          </a:p>
        </p:txBody>
      </p:sp>
      <p:sp>
        <p:nvSpPr>
          <p:cNvPr id="29" name="TextBox 31"/>
          <p:cNvSpPr txBox="1"/>
          <p:nvPr/>
        </p:nvSpPr>
        <p:spPr>
          <a:xfrm>
            <a:off x="9816795" y="5471882"/>
            <a:ext cx="349776" cy="230832"/>
          </a:xfrm>
          <a:prstGeom prst="rect">
            <a:avLst/>
          </a:prstGeom>
          <a:noFill/>
        </p:spPr>
        <p:txBody>
          <a:bodyPr wrap="none" rtlCol="0">
            <a:spAutoFit/>
          </a:bodyPr>
          <a:lstStyle/>
          <a:p>
            <a:r>
              <a:rPr lang="en-US" sz="900">
                <a:solidFill>
                  <a:srgbClr val="4BD7FF"/>
                </a:solidFill>
                <a:cs typeface="+mn-ea"/>
                <a:sym typeface="+mn-lt"/>
              </a:rPr>
              <a:t>OP</a:t>
            </a:r>
            <a:endParaRPr lang="en-US" sz="900">
              <a:solidFill>
                <a:srgbClr val="4BD7FF"/>
              </a:solidFill>
              <a:cs typeface="+mn-ea"/>
              <a:sym typeface="+mn-lt"/>
            </a:endParaRPr>
          </a:p>
        </p:txBody>
      </p:sp>
      <p:sp>
        <p:nvSpPr>
          <p:cNvPr id="30" name="TextBox 32"/>
          <p:cNvSpPr txBox="1"/>
          <p:nvPr/>
        </p:nvSpPr>
        <p:spPr>
          <a:xfrm>
            <a:off x="10530585" y="5471882"/>
            <a:ext cx="364202" cy="230832"/>
          </a:xfrm>
          <a:prstGeom prst="rect">
            <a:avLst/>
          </a:prstGeom>
          <a:noFill/>
        </p:spPr>
        <p:txBody>
          <a:bodyPr wrap="none" rtlCol="0">
            <a:spAutoFit/>
          </a:bodyPr>
          <a:lstStyle/>
          <a:p>
            <a:r>
              <a:rPr lang="en-US" sz="900">
                <a:solidFill>
                  <a:srgbClr val="4BD7FF"/>
                </a:solidFill>
                <a:cs typeface="+mn-ea"/>
                <a:sym typeface="+mn-lt"/>
              </a:rPr>
              <a:t>MN</a:t>
            </a:r>
            <a:endParaRPr lang="en-US" sz="900">
              <a:solidFill>
                <a:srgbClr val="4BD7FF"/>
              </a:solidFill>
              <a:cs typeface="+mn-ea"/>
              <a:sym typeface="+mn-lt"/>
            </a:endParaRPr>
          </a:p>
        </p:txBody>
      </p:sp>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a:t>
              </a:r>
              <a:r>
                <a:rPr lang="zh-CN" altLang="en-US" b="1" dirty="0">
                  <a:solidFill>
                    <a:srgbClr val="4BD7FF"/>
                  </a:solidFill>
                  <a:cs typeface="+mn-ea"/>
                  <a:sym typeface="+mn-lt"/>
                </a:rPr>
                <a:t>技术</a:t>
              </a:r>
              <a:endParaRPr lang="zh-CN" altLang="en-US" b="1" dirty="0">
                <a:solidFill>
                  <a:srgbClr val="4BD7FF"/>
                </a:solidFill>
                <a:cs typeface="+mn-ea"/>
                <a:sym typeface="+mn-lt"/>
              </a:endParaRPr>
            </a:p>
          </p:txBody>
        </p:sp>
      </p:grpSp>
      <p:sp>
        <p:nvSpPr>
          <p:cNvPr id="12" name="文本框 11"/>
          <p:cNvSpPr txBox="1"/>
          <p:nvPr/>
        </p:nvSpPr>
        <p:spPr>
          <a:xfrm>
            <a:off x="765175" y="2249805"/>
            <a:ext cx="1536700" cy="1691640"/>
          </a:xfrm>
          <a:prstGeom prst="rect">
            <a:avLst/>
          </a:prstGeom>
          <a:noFill/>
        </p:spPr>
        <p:txBody>
          <a:bodyPr wrap="none" rtlCol="0">
            <a:spAutoFit/>
          </a:bodyPr>
          <a:p>
            <a:pPr algn="ctr">
              <a:lnSpc>
                <a:spcPct val="130000"/>
              </a:lnSpc>
              <a:buClrTx/>
              <a:buSzTx/>
              <a:buFontTx/>
            </a:pPr>
            <a:r>
              <a:rPr lang="zh-CN" altLang="en-US" sz="2000" b="1" dirty="0">
                <a:solidFill>
                  <a:srgbClr val="4BD7FF"/>
                </a:solidFill>
                <a:cs typeface="+mn-ea"/>
              </a:rPr>
              <a:t>YOLOv5与</a:t>
            </a:r>
            <a:endParaRPr lang="zh-CN" altLang="en-US" sz="2000" b="1" dirty="0">
              <a:solidFill>
                <a:srgbClr val="4BD7FF"/>
              </a:solidFill>
              <a:cs typeface="+mn-ea"/>
            </a:endParaRPr>
          </a:p>
          <a:p>
            <a:pPr algn="ctr">
              <a:lnSpc>
                <a:spcPct val="130000"/>
              </a:lnSpc>
              <a:buClrTx/>
              <a:buSzTx/>
              <a:buFontTx/>
            </a:pPr>
            <a:r>
              <a:rPr lang="zh-CN" altLang="en-US" sz="2000" b="1" dirty="0">
                <a:solidFill>
                  <a:srgbClr val="4BD7FF"/>
                </a:solidFill>
                <a:cs typeface="+mn-ea"/>
              </a:rPr>
              <a:t>Deepsort的</a:t>
            </a:r>
            <a:endParaRPr lang="zh-CN" altLang="en-US" sz="2000" b="1" dirty="0">
              <a:solidFill>
                <a:srgbClr val="4BD7FF"/>
              </a:solidFill>
              <a:cs typeface="+mn-ea"/>
            </a:endParaRPr>
          </a:p>
          <a:p>
            <a:pPr algn="ctr">
              <a:lnSpc>
                <a:spcPct val="130000"/>
              </a:lnSpc>
              <a:buClrTx/>
              <a:buSzTx/>
              <a:buFontTx/>
            </a:pPr>
            <a:r>
              <a:rPr lang="zh-CN" altLang="en-US" sz="2000" b="1" dirty="0">
                <a:solidFill>
                  <a:srgbClr val="4BD7FF"/>
                </a:solidFill>
                <a:cs typeface="+mn-ea"/>
              </a:rPr>
              <a:t>深度</a:t>
            </a:r>
            <a:endParaRPr lang="zh-CN" altLang="en-US" sz="2000" b="1" dirty="0">
              <a:solidFill>
                <a:srgbClr val="4BD7FF"/>
              </a:solidFill>
              <a:cs typeface="+mn-ea"/>
            </a:endParaRPr>
          </a:p>
          <a:p>
            <a:pPr algn="ctr">
              <a:lnSpc>
                <a:spcPct val="130000"/>
              </a:lnSpc>
              <a:buClrTx/>
              <a:buSzTx/>
              <a:buFontTx/>
            </a:pPr>
            <a:r>
              <a:rPr lang="zh-CN" altLang="en-US" sz="2000" b="1" dirty="0">
                <a:solidFill>
                  <a:srgbClr val="4BD7FF"/>
                </a:solidFill>
                <a:cs typeface="+mn-ea"/>
              </a:rPr>
              <a:t>融合运用</a:t>
            </a:r>
            <a:endParaRPr lang="zh-CN" altLang="en-US" sz="2000" b="1" dirty="0">
              <a:solidFill>
                <a:srgbClr val="4BD7FF"/>
              </a:solidFill>
              <a:cs typeface="+mn-ea"/>
            </a:endParaRPr>
          </a:p>
        </p:txBody>
      </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randombar(horizontal)">
                                      <p:cBhvr>
                                        <p:cTn id="27" dur="500"/>
                                        <p:tgtEl>
                                          <p:spTgt spid="2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randombar(horizontal)">
                                      <p:cBhvr>
                                        <p:cTn id="30" dur="500"/>
                                        <p:tgtEl>
                                          <p:spTgt spid="23"/>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randombar(horizontal)">
                                      <p:cBhvr>
                                        <p:cTn id="33" dur="500"/>
                                        <p:tgtEl>
                                          <p:spTgt spid="24"/>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500"/>
                                        <p:tgtEl>
                                          <p:spTgt spid="25"/>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randombar(horizontal)">
                                      <p:cBhvr>
                                        <p:cTn id="39" dur="500"/>
                                        <p:tgtEl>
                                          <p:spTgt spid="2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randombar(horizontal)">
                                      <p:cBhvr>
                                        <p:cTn id="42" dur="500"/>
                                        <p:tgtEl>
                                          <p:spTgt spid="27"/>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randombar(horizontal)">
                                      <p:cBhvr>
                                        <p:cTn id="45" dur="500"/>
                                        <p:tgtEl>
                                          <p:spTgt spid="28"/>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randombar(horizontal)">
                                      <p:cBhvr>
                                        <p:cTn id="48" dur="500"/>
                                        <p:tgtEl>
                                          <p:spTgt spid="29"/>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randombar(horizontal)">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P spid="23" grpId="0" animBg="1"/>
      <p:bldP spid="24" grpId="0" animBg="1"/>
      <p:bldP spid="25" grpId="0" animBg="1"/>
      <p:bldP spid="26" grpId="0"/>
      <p:bldP spid="27" grpId="0"/>
      <p:bldP spid="28" grpId="0"/>
      <p:bldP spid="29" grpId="0"/>
      <p:bldP spid="30" grpId="0"/>
    </p:bldLst>
  </p:timing>
</p:sld>
</file>

<file path=ppt/tags/tag1.xml><?xml version="1.0" encoding="utf-8"?>
<p:tagLst xmlns:p="http://schemas.openxmlformats.org/presentationml/2006/main">
  <p:tag name="ISPRING_PRESENTATION_TITLE" val="PowerPoint 演示文稿1"/>
  <p:tag name="COMMONDATA" val="eyJoZGlkIjoiMjdkYzY4YjRmNDRjYjYzMWYwZjRhM2ZiMzdhY2I4YTIifQ=="/>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fontScheme name="abtyxpwb">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0</TotalTime>
  <Words>3346</Words>
  <Application>WPS 演示</Application>
  <PresentationFormat>宽屏</PresentationFormat>
  <Paragraphs>188</Paragraphs>
  <Slides>20</Slides>
  <Notes>21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20</vt:i4>
      </vt:variant>
    </vt:vector>
  </HeadingPairs>
  <TitlesOfParts>
    <vt:vector size="38" baseType="lpstr">
      <vt:lpstr>Arial</vt:lpstr>
      <vt:lpstr>宋体</vt:lpstr>
      <vt:lpstr>Wingdings</vt:lpstr>
      <vt:lpstr>微软雅黑</vt:lpstr>
      <vt:lpstr>Aparajita</vt:lpstr>
      <vt:lpstr>Nirmala UI</vt:lpstr>
      <vt:lpstr>Lato Light</vt:lpstr>
      <vt:lpstr>Segoe Print</vt:lpstr>
      <vt:lpstr>Arial</vt:lpstr>
      <vt:lpstr>Open Sans Light</vt:lpstr>
      <vt:lpstr>Open Sans</vt:lpstr>
      <vt:lpstr>Tahoma</vt:lpstr>
      <vt:lpstr>Source Sans Pro Light</vt:lpstr>
      <vt:lpstr>Raleway Light</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演示文稿1</dc:title>
  <dc:creator>Administrator</dc:creator>
  <cp:lastModifiedBy>Blue</cp:lastModifiedBy>
  <cp:revision>19</cp:revision>
  <dcterms:created xsi:type="dcterms:W3CDTF">2018-12-01T06:25:00Z</dcterms:created>
  <dcterms:modified xsi:type="dcterms:W3CDTF">2022-09-13T13:58:46Z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E4C752BE58824218A25A6267421CFF00</vt:lpwstr>
  </property>
  <property fmtid="{D5CDD505-2E9C-101B-9397-08002B2CF9AE}" pid="3" name="KSOProductBuildVer">
    <vt:lpwstr>2052-11.1.0.12358</vt:lpwstr>
  </property>
</Properties>
</file>